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18"/>
  </p:notesMasterIdLst>
  <p:sldIdLst>
    <p:sldId id="256" r:id="rId2"/>
    <p:sldId id="286" r:id="rId3"/>
    <p:sldId id="272" r:id="rId4"/>
    <p:sldId id="292" r:id="rId5"/>
    <p:sldId id="293" r:id="rId6"/>
    <p:sldId id="294" r:id="rId7"/>
    <p:sldId id="285" r:id="rId8"/>
    <p:sldId id="262" r:id="rId9"/>
    <p:sldId id="263" r:id="rId10"/>
    <p:sldId id="264" r:id="rId11"/>
    <p:sldId id="265" r:id="rId12"/>
    <p:sldId id="266" r:id="rId13"/>
    <p:sldId id="278" r:id="rId14"/>
    <p:sldId id="269" r:id="rId15"/>
    <p:sldId id="267" r:id="rId16"/>
    <p:sldId id="280"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55"/>
    <p:restoredTop sz="93061"/>
  </p:normalViewPr>
  <p:slideViewPr>
    <p:cSldViewPr>
      <p:cViewPr varScale="1">
        <p:scale>
          <a:sx n="119" d="100"/>
          <a:sy n="119" d="100"/>
        </p:scale>
        <p:origin x="1992"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mailto:rproctor@washoeschools.net" TargetMode="External"/><Relationship Id="rId1" Type="http://schemas.openxmlformats.org/officeDocument/2006/relationships/hyperlink" Target="http://washoeschools.net/Domain/483" TargetMode="Externa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ashoeschools.net/Domain/483" TargetMode="External"/><Relationship Id="rId7" Type="http://schemas.openxmlformats.org/officeDocument/2006/relationships/image" Target="../media/image11.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hyperlink" Target="mailto:rproctor@washoeschools.net" TargetMode="External"/><Relationship Id="rId4" Type="http://schemas.openxmlformats.org/officeDocument/2006/relationships/image" Target="../media/image8.png"/><Relationship Id="rId9"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7FBA53-6B39-48A4-A4A7-A70ACEBE202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404EA13-1959-4947-A0FC-285489DDC53C}">
      <dgm:prSet/>
      <dgm:spPr/>
      <dgm:t>
        <a:bodyPr/>
        <a:lstStyle/>
        <a:p>
          <a:r>
            <a:rPr lang="en-US" dirty="0"/>
            <a:t>Our website:</a:t>
          </a:r>
        </a:p>
      </dgm:t>
    </dgm:pt>
    <dgm:pt modelId="{1D45EFA5-E33B-4487-B9A7-61FC5F42B7D7}" type="parTrans" cxnId="{568844CC-76AF-4116-9A60-0613399B4460}">
      <dgm:prSet/>
      <dgm:spPr/>
      <dgm:t>
        <a:bodyPr/>
        <a:lstStyle/>
        <a:p>
          <a:endParaRPr lang="en-US"/>
        </a:p>
      </dgm:t>
    </dgm:pt>
    <dgm:pt modelId="{75344BC0-DFCD-4D71-9708-9876E681A893}" type="sibTrans" cxnId="{568844CC-76AF-4116-9A60-0613399B4460}">
      <dgm:prSet/>
      <dgm:spPr/>
      <dgm:t>
        <a:bodyPr/>
        <a:lstStyle/>
        <a:p>
          <a:endParaRPr lang="en-US"/>
        </a:p>
      </dgm:t>
    </dgm:pt>
    <dgm:pt modelId="{76213F45-9673-46C6-ADFC-62F4E461A311}">
      <dgm:prSet custT="1"/>
      <dgm:spPr/>
      <dgm:t>
        <a:bodyPr/>
        <a:lstStyle/>
        <a:p>
          <a:r>
            <a:rPr lang="en-US" sz="1100" dirty="0">
              <a:hlinkClick xmlns:r="http://schemas.openxmlformats.org/officeDocument/2006/relationships" r:id="rId1"/>
            </a:rPr>
            <a:t>http://</a:t>
          </a:r>
          <a:r>
            <a:rPr lang="en-US" sz="1200" dirty="0">
              <a:hlinkClick xmlns:r="http://schemas.openxmlformats.org/officeDocument/2006/relationships" r:id="rId1"/>
            </a:rPr>
            <a:t>washoeschools</a:t>
          </a:r>
          <a:r>
            <a:rPr lang="en-US" sz="1100" dirty="0">
              <a:hlinkClick xmlns:r="http://schemas.openxmlformats.org/officeDocument/2006/relationships" r:id="rId1"/>
            </a:rPr>
            <a:t>.net/Domain/483</a:t>
          </a:r>
          <a:r>
            <a:rPr lang="en-US" sz="1100" dirty="0"/>
            <a:t> </a:t>
          </a:r>
        </a:p>
      </dgm:t>
    </dgm:pt>
    <dgm:pt modelId="{E030B920-DBAF-4238-B457-647876D9713D}" type="parTrans" cxnId="{38A8A564-091E-4A19-AB60-953C3CAA46E8}">
      <dgm:prSet/>
      <dgm:spPr/>
      <dgm:t>
        <a:bodyPr/>
        <a:lstStyle/>
        <a:p>
          <a:endParaRPr lang="en-US"/>
        </a:p>
      </dgm:t>
    </dgm:pt>
    <dgm:pt modelId="{38497D0B-A3BB-4A8D-AFFD-9CA2372473DA}" type="sibTrans" cxnId="{38A8A564-091E-4A19-AB60-953C3CAA46E8}">
      <dgm:prSet/>
      <dgm:spPr/>
      <dgm:t>
        <a:bodyPr/>
        <a:lstStyle/>
        <a:p>
          <a:endParaRPr lang="en-US"/>
        </a:p>
      </dgm:t>
    </dgm:pt>
    <dgm:pt modelId="{1D24D4E9-6683-4824-995C-DFBC4B918065}">
      <dgm:prSet/>
      <dgm:spPr/>
      <dgm:t>
        <a:bodyPr/>
        <a:lstStyle/>
        <a:p>
          <a:r>
            <a:rPr lang="en-US" dirty="0"/>
            <a:t>Write us at: </a:t>
          </a:r>
        </a:p>
      </dgm:t>
    </dgm:pt>
    <dgm:pt modelId="{FE4D7171-CA3F-47AF-B358-9852C4374345}" type="parTrans" cxnId="{4AACE29F-8DBD-47D2-9455-DCA883B65AC5}">
      <dgm:prSet/>
      <dgm:spPr/>
      <dgm:t>
        <a:bodyPr/>
        <a:lstStyle/>
        <a:p>
          <a:endParaRPr lang="en-US"/>
        </a:p>
      </dgm:t>
    </dgm:pt>
    <dgm:pt modelId="{29E32942-F127-46A1-8B8F-C8B3D8EF1F4B}" type="sibTrans" cxnId="{4AACE29F-8DBD-47D2-9455-DCA883B65AC5}">
      <dgm:prSet/>
      <dgm:spPr/>
      <dgm:t>
        <a:bodyPr/>
        <a:lstStyle/>
        <a:p>
          <a:endParaRPr lang="en-US"/>
        </a:p>
      </dgm:t>
    </dgm:pt>
    <dgm:pt modelId="{7C66D765-9965-4A0C-B670-F5D67726FBEB}">
      <dgm:prSet custT="1"/>
      <dgm:spPr/>
      <dgm:t>
        <a:bodyPr/>
        <a:lstStyle/>
        <a:p>
          <a:r>
            <a:rPr lang="en-US" sz="1200" dirty="0"/>
            <a:t>Rochelle Proctor, SHARE Coordinator</a:t>
          </a:r>
        </a:p>
      </dgm:t>
    </dgm:pt>
    <dgm:pt modelId="{F9890BC0-3A74-444D-BB44-668F61F08135}" type="parTrans" cxnId="{AEDDC8E0-CB6E-4F08-B470-FA23DD84AEEC}">
      <dgm:prSet/>
      <dgm:spPr/>
      <dgm:t>
        <a:bodyPr/>
        <a:lstStyle/>
        <a:p>
          <a:endParaRPr lang="en-US"/>
        </a:p>
      </dgm:t>
    </dgm:pt>
    <dgm:pt modelId="{A9DEDB15-6897-4ACA-A916-3DC3799F396A}" type="sibTrans" cxnId="{AEDDC8E0-CB6E-4F08-B470-FA23DD84AEEC}">
      <dgm:prSet/>
      <dgm:spPr/>
      <dgm:t>
        <a:bodyPr/>
        <a:lstStyle/>
        <a:p>
          <a:endParaRPr lang="en-US"/>
        </a:p>
      </dgm:t>
    </dgm:pt>
    <dgm:pt modelId="{A5022E05-D4F2-4E87-B7AB-B9E72AC7DD97}">
      <dgm:prSet custT="1"/>
      <dgm:spPr/>
      <dgm:t>
        <a:bodyPr/>
        <a:lstStyle/>
        <a:p>
          <a:r>
            <a:rPr lang="en-US" sz="1200" dirty="0"/>
            <a:t>380 Edison Way, Reno NV 89502</a:t>
          </a:r>
        </a:p>
      </dgm:t>
    </dgm:pt>
    <dgm:pt modelId="{BA60BD02-510A-47F9-90FF-4F01C5B6F612}" type="parTrans" cxnId="{ABA8B161-5E22-4B9A-A2A1-2AE00A4A7E48}">
      <dgm:prSet/>
      <dgm:spPr/>
      <dgm:t>
        <a:bodyPr/>
        <a:lstStyle/>
        <a:p>
          <a:endParaRPr lang="en-US"/>
        </a:p>
      </dgm:t>
    </dgm:pt>
    <dgm:pt modelId="{7B968C46-FC56-486D-8F20-D10CEE6E7F6B}" type="sibTrans" cxnId="{ABA8B161-5E22-4B9A-A2A1-2AE00A4A7E48}">
      <dgm:prSet/>
      <dgm:spPr/>
      <dgm:t>
        <a:bodyPr/>
        <a:lstStyle/>
        <a:p>
          <a:endParaRPr lang="en-US"/>
        </a:p>
      </dgm:t>
    </dgm:pt>
    <dgm:pt modelId="{38859570-8E68-423B-97D1-093CA2F404D1}">
      <dgm:prSet/>
      <dgm:spPr/>
      <dgm:t>
        <a:bodyPr/>
        <a:lstStyle/>
        <a:p>
          <a:r>
            <a:rPr lang="en-US"/>
            <a:t>Call our office (775) 861-4476</a:t>
          </a:r>
        </a:p>
      </dgm:t>
    </dgm:pt>
    <dgm:pt modelId="{28715936-D512-468F-BD59-9AF0F4E06C9A}" type="parTrans" cxnId="{4D540562-1D0F-4E04-BB97-E00AEEBA4F53}">
      <dgm:prSet/>
      <dgm:spPr/>
      <dgm:t>
        <a:bodyPr/>
        <a:lstStyle/>
        <a:p>
          <a:endParaRPr lang="en-US"/>
        </a:p>
      </dgm:t>
    </dgm:pt>
    <dgm:pt modelId="{7C5F6A58-D092-4887-B62C-6AE8344F1FCA}" type="sibTrans" cxnId="{4D540562-1D0F-4E04-BB97-E00AEEBA4F53}">
      <dgm:prSet/>
      <dgm:spPr/>
      <dgm:t>
        <a:bodyPr/>
        <a:lstStyle/>
        <a:p>
          <a:endParaRPr lang="en-US"/>
        </a:p>
      </dgm:t>
    </dgm:pt>
    <dgm:pt modelId="{75BE790A-2751-45EF-9140-5A6897A566B7}">
      <dgm:prSet/>
      <dgm:spPr/>
      <dgm:t>
        <a:bodyPr/>
        <a:lstStyle/>
        <a:p>
          <a:r>
            <a:rPr lang="en-US"/>
            <a:t>E-mail: </a:t>
          </a:r>
          <a:r>
            <a:rPr lang="en-US">
              <a:hlinkClick xmlns:r="http://schemas.openxmlformats.org/officeDocument/2006/relationships" r:id="rId2"/>
            </a:rPr>
            <a:t>rproctor@washoeschools.net</a:t>
          </a:r>
          <a:endParaRPr lang="en-US"/>
        </a:p>
      </dgm:t>
    </dgm:pt>
    <dgm:pt modelId="{7C4F1AAC-4D70-41D0-9FAC-E7E032A45CC4}" type="parTrans" cxnId="{8ABD9072-EE3A-4FE6-97E8-E9803BF3E0DD}">
      <dgm:prSet/>
      <dgm:spPr/>
      <dgm:t>
        <a:bodyPr/>
        <a:lstStyle/>
        <a:p>
          <a:endParaRPr lang="en-US"/>
        </a:p>
      </dgm:t>
    </dgm:pt>
    <dgm:pt modelId="{17DE9B3F-1E07-4FF9-898D-D42710479423}" type="sibTrans" cxnId="{8ABD9072-EE3A-4FE6-97E8-E9803BF3E0DD}">
      <dgm:prSet/>
      <dgm:spPr/>
      <dgm:t>
        <a:bodyPr/>
        <a:lstStyle/>
        <a:p>
          <a:endParaRPr lang="en-US"/>
        </a:p>
      </dgm:t>
    </dgm:pt>
    <dgm:pt modelId="{E14E3FAC-65BE-4DB5-A909-EF7D6FF38670}" type="pres">
      <dgm:prSet presAssocID="{6E7FBA53-6B39-48A4-A4A7-A70ACEBE202C}" presName="root" presStyleCnt="0">
        <dgm:presLayoutVars>
          <dgm:dir/>
          <dgm:resizeHandles val="exact"/>
        </dgm:presLayoutVars>
      </dgm:prSet>
      <dgm:spPr/>
    </dgm:pt>
    <dgm:pt modelId="{5D0DE0D4-6359-4868-B678-D35836E14AD4}" type="pres">
      <dgm:prSet presAssocID="{0404EA13-1959-4947-A0FC-285489DDC53C}" presName="compNode" presStyleCnt="0"/>
      <dgm:spPr/>
    </dgm:pt>
    <dgm:pt modelId="{8B0FFE30-693D-4DDD-BEA7-34968DA9CC4A}" type="pres">
      <dgm:prSet presAssocID="{0404EA13-1959-4947-A0FC-285489DDC53C}" presName="bgRect" presStyleLbl="bgShp" presStyleIdx="0" presStyleCnt="4"/>
      <dgm:spPr/>
    </dgm:pt>
    <dgm:pt modelId="{9509D2A6-6C84-40C5-946C-B74E32116F77}" type="pres">
      <dgm:prSet presAssocID="{0404EA13-1959-4947-A0FC-285489DDC53C}"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itor"/>
        </a:ext>
      </dgm:extLst>
    </dgm:pt>
    <dgm:pt modelId="{7D67EDDD-C187-46EC-83A7-04BF36F54E61}" type="pres">
      <dgm:prSet presAssocID="{0404EA13-1959-4947-A0FC-285489DDC53C}" presName="spaceRect" presStyleCnt="0"/>
      <dgm:spPr/>
    </dgm:pt>
    <dgm:pt modelId="{66FE512E-5174-48B1-9BD1-AE9337AC967E}" type="pres">
      <dgm:prSet presAssocID="{0404EA13-1959-4947-A0FC-285489DDC53C}" presName="parTx" presStyleLbl="revTx" presStyleIdx="0" presStyleCnt="6">
        <dgm:presLayoutVars>
          <dgm:chMax val="0"/>
          <dgm:chPref val="0"/>
        </dgm:presLayoutVars>
      </dgm:prSet>
      <dgm:spPr/>
    </dgm:pt>
    <dgm:pt modelId="{5F0B4458-F6E1-4449-A0BC-197A3356A9FA}" type="pres">
      <dgm:prSet presAssocID="{0404EA13-1959-4947-A0FC-285489DDC53C}" presName="desTx" presStyleLbl="revTx" presStyleIdx="1" presStyleCnt="6" custScaleX="166994" custLinFactNeighborX="-36270" custLinFactNeighborY="-2775">
        <dgm:presLayoutVars/>
      </dgm:prSet>
      <dgm:spPr/>
    </dgm:pt>
    <dgm:pt modelId="{B9C58FDA-37E4-4ECA-9835-70BFBAD92D62}" type="pres">
      <dgm:prSet presAssocID="{75344BC0-DFCD-4D71-9708-9876E681A893}" presName="sibTrans" presStyleCnt="0"/>
      <dgm:spPr/>
    </dgm:pt>
    <dgm:pt modelId="{3A8425DF-0782-40E2-8032-B69F62594981}" type="pres">
      <dgm:prSet presAssocID="{1D24D4E9-6683-4824-995C-DFBC4B918065}" presName="compNode" presStyleCnt="0"/>
      <dgm:spPr/>
    </dgm:pt>
    <dgm:pt modelId="{7CA3876D-A40F-40E7-A1D3-09D5A8441604}" type="pres">
      <dgm:prSet presAssocID="{1D24D4E9-6683-4824-995C-DFBC4B918065}" presName="bgRect" presStyleLbl="bgShp" presStyleIdx="1" presStyleCnt="4"/>
      <dgm:spPr/>
    </dgm:pt>
    <dgm:pt modelId="{6397C99E-6614-4EAF-AF50-B1EACFCEFF6C}" type="pres">
      <dgm:prSet presAssocID="{1D24D4E9-6683-4824-995C-DFBC4B918065}"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A1505B2A-6C1C-492D-9ED9-4742DD642491}" type="pres">
      <dgm:prSet presAssocID="{1D24D4E9-6683-4824-995C-DFBC4B918065}" presName="spaceRect" presStyleCnt="0"/>
      <dgm:spPr/>
    </dgm:pt>
    <dgm:pt modelId="{9941E80E-774D-4D32-8959-A1DFBF17625D}" type="pres">
      <dgm:prSet presAssocID="{1D24D4E9-6683-4824-995C-DFBC4B918065}" presName="parTx" presStyleLbl="revTx" presStyleIdx="2" presStyleCnt="6">
        <dgm:presLayoutVars>
          <dgm:chMax val="0"/>
          <dgm:chPref val="0"/>
        </dgm:presLayoutVars>
      </dgm:prSet>
      <dgm:spPr/>
    </dgm:pt>
    <dgm:pt modelId="{766AC991-AEE6-4C78-8702-66D55297E503}" type="pres">
      <dgm:prSet presAssocID="{1D24D4E9-6683-4824-995C-DFBC4B918065}" presName="desTx" presStyleLbl="revTx" presStyleIdx="3" presStyleCnt="6" custScaleX="158239" custLinFactNeighborX="-15024" custLinFactNeighborY="2333">
        <dgm:presLayoutVars/>
      </dgm:prSet>
      <dgm:spPr/>
    </dgm:pt>
    <dgm:pt modelId="{18FAB179-84A7-4C4C-B87F-53E7A4DD549A}" type="pres">
      <dgm:prSet presAssocID="{29E32942-F127-46A1-8B8F-C8B3D8EF1F4B}" presName="sibTrans" presStyleCnt="0"/>
      <dgm:spPr/>
    </dgm:pt>
    <dgm:pt modelId="{4B6D4018-D9C0-4CFC-B4BF-31FA0E8283F0}" type="pres">
      <dgm:prSet presAssocID="{38859570-8E68-423B-97D1-093CA2F404D1}" presName="compNode" presStyleCnt="0"/>
      <dgm:spPr/>
    </dgm:pt>
    <dgm:pt modelId="{6B1FBCDB-1B76-4FB1-846B-241B0E0AC83E}" type="pres">
      <dgm:prSet presAssocID="{38859570-8E68-423B-97D1-093CA2F404D1}" presName="bgRect" presStyleLbl="bgShp" presStyleIdx="2" presStyleCnt="4"/>
      <dgm:spPr/>
    </dgm:pt>
    <dgm:pt modelId="{A475E330-5042-41DD-AE21-EC67EA24A3D8}" type="pres">
      <dgm:prSet presAssocID="{38859570-8E68-423B-97D1-093CA2F404D1}"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peaker Phone"/>
        </a:ext>
      </dgm:extLst>
    </dgm:pt>
    <dgm:pt modelId="{D63B9F02-C87B-46FD-A8BC-A1B1F393DF4C}" type="pres">
      <dgm:prSet presAssocID="{38859570-8E68-423B-97D1-093CA2F404D1}" presName="spaceRect" presStyleCnt="0"/>
      <dgm:spPr/>
    </dgm:pt>
    <dgm:pt modelId="{C2660262-56D8-4535-9018-B34E6922D518}" type="pres">
      <dgm:prSet presAssocID="{38859570-8E68-423B-97D1-093CA2F404D1}" presName="parTx" presStyleLbl="revTx" presStyleIdx="4" presStyleCnt="6">
        <dgm:presLayoutVars>
          <dgm:chMax val="0"/>
          <dgm:chPref val="0"/>
        </dgm:presLayoutVars>
      </dgm:prSet>
      <dgm:spPr/>
    </dgm:pt>
    <dgm:pt modelId="{622CA307-BF8D-49FF-BB57-F87FE1BBD44A}" type="pres">
      <dgm:prSet presAssocID="{7C5F6A58-D092-4887-B62C-6AE8344F1FCA}" presName="sibTrans" presStyleCnt="0"/>
      <dgm:spPr/>
    </dgm:pt>
    <dgm:pt modelId="{59DBF34C-4D97-4E15-B00C-BEFE9C30662B}" type="pres">
      <dgm:prSet presAssocID="{75BE790A-2751-45EF-9140-5A6897A566B7}" presName="compNode" presStyleCnt="0"/>
      <dgm:spPr/>
    </dgm:pt>
    <dgm:pt modelId="{524413E3-D49C-4C9F-AF71-251F9249A123}" type="pres">
      <dgm:prSet presAssocID="{75BE790A-2751-45EF-9140-5A6897A566B7}" presName="bgRect" presStyleLbl="bgShp" presStyleIdx="3" presStyleCnt="4"/>
      <dgm:spPr/>
    </dgm:pt>
    <dgm:pt modelId="{5BEB0D7F-CFF5-4929-9BCA-3ED1F246E9A2}" type="pres">
      <dgm:prSet presAssocID="{75BE790A-2751-45EF-9140-5A6897A566B7}"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nvelope"/>
        </a:ext>
      </dgm:extLst>
    </dgm:pt>
    <dgm:pt modelId="{35432769-6DDE-423F-80FF-99166F3227E3}" type="pres">
      <dgm:prSet presAssocID="{75BE790A-2751-45EF-9140-5A6897A566B7}" presName="spaceRect" presStyleCnt="0"/>
      <dgm:spPr/>
    </dgm:pt>
    <dgm:pt modelId="{32E19B37-63FF-44D4-B0A4-A8FF840A34AC}" type="pres">
      <dgm:prSet presAssocID="{75BE790A-2751-45EF-9140-5A6897A566B7}" presName="parTx" presStyleLbl="revTx" presStyleIdx="5" presStyleCnt="6">
        <dgm:presLayoutVars>
          <dgm:chMax val="0"/>
          <dgm:chPref val="0"/>
        </dgm:presLayoutVars>
      </dgm:prSet>
      <dgm:spPr/>
    </dgm:pt>
  </dgm:ptLst>
  <dgm:cxnLst>
    <dgm:cxn modelId="{BAFB6A27-7DF3-4B7D-A887-A3A24E7A73F9}" type="presOf" srcId="{7C66D765-9965-4A0C-B670-F5D67726FBEB}" destId="{766AC991-AEE6-4C78-8702-66D55297E503}" srcOrd="0" destOrd="0" presId="urn:microsoft.com/office/officeart/2018/2/layout/IconVerticalSolidList"/>
    <dgm:cxn modelId="{ABA8B161-5E22-4B9A-A2A1-2AE00A4A7E48}" srcId="{1D24D4E9-6683-4824-995C-DFBC4B918065}" destId="{A5022E05-D4F2-4E87-B7AB-B9E72AC7DD97}" srcOrd="1" destOrd="0" parTransId="{BA60BD02-510A-47F9-90FF-4F01C5B6F612}" sibTransId="{7B968C46-FC56-486D-8F20-D10CEE6E7F6B}"/>
    <dgm:cxn modelId="{4D540562-1D0F-4E04-BB97-E00AEEBA4F53}" srcId="{6E7FBA53-6B39-48A4-A4A7-A70ACEBE202C}" destId="{38859570-8E68-423B-97D1-093CA2F404D1}" srcOrd="2" destOrd="0" parTransId="{28715936-D512-468F-BD59-9AF0F4E06C9A}" sibTransId="{7C5F6A58-D092-4887-B62C-6AE8344F1FCA}"/>
    <dgm:cxn modelId="{38A8A564-091E-4A19-AB60-953C3CAA46E8}" srcId="{0404EA13-1959-4947-A0FC-285489DDC53C}" destId="{76213F45-9673-46C6-ADFC-62F4E461A311}" srcOrd="0" destOrd="0" parTransId="{E030B920-DBAF-4238-B457-647876D9713D}" sibTransId="{38497D0B-A3BB-4A8D-AFFD-9CA2372473DA}"/>
    <dgm:cxn modelId="{2ED3216B-CBEC-49A2-87B5-F43ADA418E55}" type="presOf" srcId="{0404EA13-1959-4947-A0FC-285489DDC53C}" destId="{66FE512E-5174-48B1-9BD1-AE9337AC967E}" srcOrd="0" destOrd="0" presId="urn:microsoft.com/office/officeart/2018/2/layout/IconVerticalSolidList"/>
    <dgm:cxn modelId="{8ABD9072-EE3A-4FE6-97E8-E9803BF3E0DD}" srcId="{6E7FBA53-6B39-48A4-A4A7-A70ACEBE202C}" destId="{75BE790A-2751-45EF-9140-5A6897A566B7}" srcOrd="3" destOrd="0" parTransId="{7C4F1AAC-4D70-41D0-9FAC-E7E032A45CC4}" sibTransId="{17DE9B3F-1E07-4FF9-898D-D42710479423}"/>
    <dgm:cxn modelId="{796C4490-1F47-46A8-85A6-9AC3EB210A44}" type="presOf" srcId="{A5022E05-D4F2-4E87-B7AB-B9E72AC7DD97}" destId="{766AC991-AEE6-4C78-8702-66D55297E503}" srcOrd="0" destOrd="1" presId="urn:microsoft.com/office/officeart/2018/2/layout/IconVerticalSolidList"/>
    <dgm:cxn modelId="{98910D94-0006-47A7-96F0-A220C861F967}" type="presOf" srcId="{76213F45-9673-46C6-ADFC-62F4E461A311}" destId="{5F0B4458-F6E1-4449-A0BC-197A3356A9FA}" srcOrd="0" destOrd="0" presId="urn:microsoft.com/office/officeart/2018/2/layout/IconVerticalSolidList"/>
    <dgm:cxn modelId="{2F26E897-60D5-4B09-BF16-317688B40453}" type="presOf" srcId="{38859570-8E68-423B-97D1-093CA2F404D1}" destId="{C2660262-56D8-4535-9018-B34E6922D518}" srcOrd="0" destOrd="0" presId="urn:microsoft.com/office/officeart/2018/2/layout/IconVerticalSolidList"/>
    <dgm:cxn modelId="{B5D03D9B-FF64-4A3B-A8E2-9D9BA85C1791}" type="presOf" srcId="{75BE790A-2751-45EF-9140-5A6897A566B7}" destId="{32E19B37-63FF-44D4-B0A4-A8FF840A34AC}" srcOrd="0" destOrd="0" presId="urn:microsoft.com/office/officeart/2018/2/layout/IconVerticalSolidList"/>
    <dgm:cxn modelId="{4AACE29F-8DBD-47D2-9455-DCA883B65AC5}" srcId="{6E7FBA53-6B39-48A4-A4A7-A70ACEBE202C}" destId="{1D24D4E9-6683-4824-995C-DFBC4B918065}" srcOrd="1" destOrd="0" parTransId="{FE4D7171-CA3F-47AF-B358-9852C4374345}" sibTransId="{29E32942-F127-46A1-8B8F-C8B3D8EF1F4B}"/>
    <dgm:cxn modelId="{5E8381C2-2782-4072-B0F8-4E97E7711DBC}" type="presOf" srcId="{1D24D4E9-6683-4824-995C-DFBC4B918065}" destId="{9941E80E-774D-4D32-8959-A1DFBF17625D}" srcOrd="0" destOrd="0" presId="urn:microsoft.com/office/officeart/2018/2/layout/IconVerticalSolidList"/>
    <dgm:cxn modelId="{568844CC-76AF-4116-9A60-0613399B4460}" srcId="{6E7FBA53-6B39-48A4-A4A7-A70ACEBE202C}" destId="{0404EA13-1959-4947-A0FC-285489DDC53C}" srcOrd="0" destOrd="0" parTransId="{1D45EFA5-E33B-4487-B9A7-61FC5F42B7D7}" sibTransId="{75344BC0-DFCD-4D71-9708-9876E681A893}"/>
    <dgm:cxn modelId="{AEDDC8E0-CB6E-4F08-B470-FA23DD84AEEC}" srcId="{1D24D4E9-6683-4824-995C-DFBC4B918065}" destId="{7C66D765-9965-4A0C-B670-F5D67726FBEB}" srcOrd="0" destOrd="0" parTransId="{F9890BC0-3A74-444D-BB44-668F61F08135}" sibTransId="{A9DEDB15-6897-4ACA-A916-3DC3799F396A}"/>
    <dgm:cxn modelId="{BB3B4BEB-7642-4BF5-9494-BD1BC5E1B940}" type="presOf" srcId="{6E7FBA53-6B39-48A4-A4A7-A70ACEBE202C}" destId="{E14E3FAC-65BE-4DB5-A909-EF7D6FF38670}" srcOrd="0" destOrd="0" presId="urn:microsoft.com/office/officeart/2018/2/layout/IconVerticalSolidList"/>
    <dgm:cxn modelId="{1EE77D84-7223-4F2E-BBBF-65B1C1926F2E}" type="presParOf" srcId="{E14E3FAC-65BE-4DB5-A909-EF7D6FF38670}" destId="{5D0DE0D4-6359-4868-B678-D35836E14AD4}" srcOrd="0" destOrd="0" presId="urn:microsoft.com/office/officeart/2018/2/layout/IconVerticalSolidList"/>
    <dgm:cxn modelId="{26F83AC4-1C7B-4E7B-83F1-83EF7679A33F}" type="presParOf" srcId="{5D0DE0D4-6359-4868-B678-D35836E14AD4}" destId="{8B0FFE30-693D-4DDD-BEA7-34968DA9CC4A}" srcOrd="0" destOrd="0" presId="urn:microsoft.com/office/officeart/2018/2/layout/IconVerticalSolidList"/>
    <dgm:cxn modelId="{8C9C4331-7F59-45ED-B72D-7E8EE55704A1}" type="presParOf" srcId="{5D0DE0D4-6359-4868-B678-D35836E14AD4}" destId="{9509D2A6-6C84-40C5-946C-B74E32116F77}" srcOrd="1" destOrd="0" presId="urn:microsoft.com/office/officeart/2018/2/layout/IconVerticalSolidList"/>
    <dgm:cxn modelId="{C8DA5D4F-3142-45E7-B6D3-92D305C2739D}" type="presParOf" srcId="{5D0DE0D4-6359-4868-B678-D35836E14AD4}" destId="{7D67EDDD-C187-46EC-83A7-04BF36F54E61}" srcOrd="2" destOrd="0" presId="urn:microsoft.com/office/officeart/2018/2/layout/IconVerticalSolidList"/>
    <dgm:cxn modelId="{83B1FDBD-CCEA-4E0B-9E2B-97B3D53BC59A}" type="presParOf" srcId="{5D0DE0D4-6359-4868-B678-D35836E14AD4}" destId="{66FE512E-5174-48B1-9BD1-AE9337AC967E}" srcOrd="3" destOrd="0" presId="urn:microsoft.com/office/officeart/2018/2/layout/IconVerticalSolidList"/>
    <dgm:cxn modelId="{54488554-503F-4C8B-B7BA-1BAA08657749}" type="presParOf" srcId="{5D0DE0D4-6359-4868-B678-D35836E14AD4}" destId="{5F0B4458-F6E1-4449-A0BC-197A3356A9FA}" srcOrd="4" destOrd="0" presId="urn:microsoft.com/office/officeart/2018/2/layout/IconVerticalSolidList"/>
    <dgm:cxn modelId="{3179187F-DCC1-4A02-B473-444D7188D246}" type="presParOf" srcId="{E14E3FAC-65BE-4DB5-A909-EF7D6FF38670}" destId="{B9C58FDA-37E4-4ECA-9835-70BFBAD92D62}" srcOrd="1" destOrd="0" presId="urn:microsoft.com/office/officeart/2018/2/layout/IconVerticalSolidList"/>
    <dgm:cxn modelId="{46506C69-537C-4DC1-BE5D-0BB6ED2DB8B4}" type="presParOf" srcId="{E14E3FAC-65BE-4DB5-A909-EF7D6FF38670}" destId="{3A8425DF-0782-40E2-8032-B69F62594981}" srcOrd="2" destOrd="0" presId="urn:microsoft.com/office/officeart/2018/2/layout/IconVerticalSolidList"/>
    <dgm:cxn modelId="{7F2AA979-B05A-47BD-9B0A-4BA6EE5E07E5}" type="presParOf" srcId="{3A8425DF-0782-40E2-8032-B69F62594981}" destId="{7CA3876D-A40F-40E7-A1D3-09D5A8441604}" srcOrd="0" destOrd="0" presId="urn:microsoft.com/office/officeart/2018/2/layout/IconVerticalSolidList"/>
    <dgm:cxn modelId="{1A13D245-61BE-461F-97CC-89641F9FEDC6}" type="presParOf" srcId="{3A8425DF-0782-40E2-8032-B69F62594981}" destId="{6397C99E-6614-4EAF-AF50-B1EACFCEFF6C}" srcOrd="1" destOrd="0" presId="urn:microsoft.com/office/officeart/2018/2/layout/IconVerticalSolidList"/>
    <dgm:cxn modelId="{0869AB19-F932-4D67-A50E-05609EF187A4}" type="presParOf" srcId="{3A8425DF-0782-40E2-8032-B69F62594981}" destId="{A1505B2A-6C1C-492D-9ED9-4742DD642491}" srcOrd="2" destOrd="0" presId="urn:microsoft.com/office/officeart/2018/2/layout/IconVerticalSolidList"/>
    <dgm:cxn modelId="{BAA09A1A-7252-4CDD-A609-B3450BC8F4B4}" type="presParOf" srcId="{3A8425DF-0782-40E2-8032-B69F62594981}" destId="{9941E80E-774D-4D32-8959-A1DFBF17625D}" srcOrd="3" destOrd="0" presId="urn:microsoft.com/office/officeart/2018/2/layout/IconVerticalSolidList"/>
    <dgm:cxn modelId="{252D87DE-C413-4029-883E-CC1428DD07FF}" type="presParOf" srcId="{3A8425DF-0782-40E2-8032-B69F62594981}" destId="{766AC991-AEE6-4C78-8702-66D55297E503}" srcOrd="4" destOrd="0" presId="urn:microsoft.com/office/officeart/2018/2/layout/IconVerticalSolidList"/>
    <dgm:cxn modelId="{0261DEC3-5C5D-4AF0-8D68-E6F6336622E2}" type="presParOf" srcId="{E14E3FAC-65BE-4DB5-A909-EF7D6FF38670}" destId="{18FAB179-84A7-4C4C-B87F-53E7A4DD549A}" srcOrd="3" destOrd="0" presId="urn:microsoft.com/office/officeart/2018/2/layout/IconVerticalSolidList"/>
    <dgm:cxn modelId="{E56FBD54-772E-4FDB-B6F8-55FF48E1AD5C}" type="presParOf" srcId="{E14E3FAC-65BE-4DB5-A909-EF7D6FF38670}" destId="{4B6D4018-D9C0-4CFC-B4BF-31FA0E8283F0}" srcOrd="4" destOrd="0" presId="urn:microsoft.com/office/officeart/2018/2/layout/IconVerticalSolidList"/>
    <dgm:cxn modelId="{A8E22DCC-3CB7-4F50-9694-B26F0FD1A954}" type="presParOf" srcId="{4B6D4018-D9C0-4CFC-B4BF-31FA0E8283F0}" destId="{6B1FBCDB-1B76-4FB1-846B-241B0E0AC83E}" srcOrd="0" destOrd="0" presId="urn:microsoft.com/office/officeart/2018/2/layout/IconVerticalSolidList"/>
    <dgm:cxn modelId="{8E6731B2-8624-46BD-9239-E35233D0E61F}" type="presParOf" srcId="{4B6D4018-D9C0-4CFC-B4BF-31FA0E8283F0}" destId="{A475E330-5042-41DD-AE21-EC67EA24A3D8}" srcOrd="1" destOrd="0" presId="urn:microsoft.com/office/officeart/2018/2/layout/IconVerticalSolidList"/>
    <dgm:cxn modelId="{147B8477-38D0-4D20-B643-EC0B689242F0}" type="presParOf" srcId="{4B6D4018-D9C0-4CFC-B4BF-31FA0E8283F0}" destId="{D63B9F02-C87B-46FD-A8BC-A1B1F393DF4C}" srcOrd="2" destOrd="0" presId="urn:microsoft.com/office/officeart/2018/2/layout/IconVerticalSolidList"/>
    <dgm:cxn modelId="{0C742D85-4A69-4CE4-99BA-616FFAB1822E}" type="presParOf" srcId="{4B6D4018-D9C0-4CFC-B4BF-31FA0E8283F0}" destId="{C2660262-56D8-4535-9018-B34E6922D518}" srcOrd="3" destOrd="0" presId="urn:microsoft.com/office/officeart/2018/2/layout/IconVerticalSolidList"/>
    <dgm:cxn modelId="{0747ADC8-F5C1-42FA-8DAA-F2114B7A64B5}" type="presParOf" srcId="{E14E3FAC-65BE-4DB5-A909-EF7D6FF38670}" destId="{622CA307-BF8D-49FF-BB57-F87FE1BBD44A}" srcOrd="5" destOrd="0" presId="urn:microsoft.com/office/officeart/2018/2/layout/IconVerticalSolidList"/>
    <dgm:cxn modelId="{9FB07439-0B47-4A05-8D48-820BF57813AE}" type="presParOf" srcId="{E14E3FAC-65BE-4DB5-A909-EF7D6FF38670}" destId="{59DBF34C-4D97-4E15-B00C-BEFE9C30662B}" srcOrd="6" destOrd="0" presId="urn:microsoft.com/office/officeart/2018/2/layout/IconVerticalSolidList"/>
    <dgm:cxn modelId="{E92AD6BE-A6B7-4DC5-A127-B0118C402AAA}" type="presParOf" srcId="{59DBF34C-4D97-4E15-B00C-BEFE9C30662B}" destId="{524413E3-D49C-4C9F-AF71-251F9249A123}" srcOrd="0" destOrd="0" presId="urn:microsoft.com/office/officeart/2018/2/layout/IconVerticalSolidList"/>
    <dgm:cxn modelId="{D65B6FF3-0063-4A95-B5DA-A3D29EC8DD3F}" type="presParOf" srcId="{59DBF34C-4D97-4E15-B00C-BEFE9C30662B}" destId="{5BEB0D7F-CFF5-4929-9BCA-3ED1F246E9A2}" srcOrd="1" destOrd="0" presId="urn:microsoft.com/office/officeart/2018/2/layout/IconVerticalSolidList"/>
    <dgm:cxn modelId="{0869C83E-FA88-4B82-95A9-6AACDCDA41B7}" type="presParOf" srcId="{59DBF34C-4D97-4E15-B00C-BEFE9C30662B}" destId="{35432769-6DDE-423F-80FF-99166F3227E3}" srcOrd="2" destOrd="0" presId="urn:microsoft.com/office/officeart/2018/2/layout/IconVerticalSolidList"/>
    <dgm:cxn modelId="{70A115BB-314E-48A8-8CC1-DD320B043B9C}" type="presParOf" srcId="{59DBF34C-4D97-4E15-B00C-BEFE9C30662B}" destId="{32E19B37-63FF-44D4-B0A4-A8FF840A34AC}"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FFE30-693D-4DDD-BEA7-34968DA9CC4A}">
      <dsp:nvSpPr>
        <dsp:cNvPr id="0" name=""/>
        <dsp:cNvSpPr/>
      </dsp:nvSpPr>
      <dsp:spPr>
        <a:xfrm>
          <a:off x="-251191" y="10462"/>
          <a:ext cx="5200747" cy="11689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09D2A6-6C84-40C5-946C-B74E32116F77}">
      <dsp:nvSpPr>
        <dsp:cNvPr id="0" name=""/>
        <dsp:cNvSpPr/>
      </dsp:nvSpPr>
      <dsp:spPr>
        <a:xfrm>
          <a:off x="102405" y="273468"/>
          <a:ext cx="642904" cy="642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6FE512E-5174-48B1-9BD1-AE9337AC967E}">
      <dsp:nvSpPr>
        <dsp:cNvPr id="0" name=""/>
        <dsp:cNvSpPr/>
      </dsp:nvSpPr>
      <dsp:spPr>
        <a:xfrm>
          <a:off x="1098907" y="10462"/>
          <a:ext cx="2340336" cy="1168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10" tIns="123710" rIns="123710" bIns="123710" numCol="1" spcCol="1270" anchor="ctr" anchorCtr="0">
          <a:noAutofit/>
        </a:bodyPr>
        <a:lstStyle/>
        <a:p>
          <a:pPr marL="0" lvl="0" indent="0" algn="l" defTabSz="800100">
            <a:lnSpc>
              <a:spcPct val="90000"/>
            </a:lnSpc>
            <a:spcBef>
              <a:spcPct val="0"/>
            </a:spcBef>
            <a:spcAft>
              <a:spcPct val="35000"/>
            </a:spcAft>
            <a:buNone/>
          </a:pPr>
          <a:r>
            <a:rPr lang="en-US" sz="1800" kern="1200" dirty="0"/>
            <a:t>Our website:</a:t>
          </a:r>
        </a:p>
      </dsp:txBody>
      <dsp:txXfrm>
        <a:off x="1098907" y="10462"/>
        <a:ext cx="2340336" cy="1168917"/>
      </dsp:txXfrm>
    </dsp:sp>
    <dsp:sp modelId="{5F0B4458-F6E1-4449-A0BC-197A3356A9FA}">
      <dsp:nvSpPr>
        <dsp:cNvPr id="0" name=""/>
        <dsp:cNvSpPr/>
      </dsp:nvSpPr>
      <dsp:spPr>
        <a:xfrm>
          <a:off x="2387387" y="0"/>
          <a:ext cx="2517718" cy="1168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10" tIns="123710" rIns="123710" bIns="123710" numCol="1" spcCol="1270" anchor="ctr" anchorCtr="0">
          <a:noAutofit/>
        </a:bodyPr>
        <a:lstStyle/>
        <a:p>
          <a:pPr marL="0" lvl="0" indent="0" algn="l" defTabSz="488950">
            <a:lnSpc>
              <a:spcPct val="90000"/>
            </a:lnSpc>
            <a:spcBef>
              <a:spcPct val="0"/>
            </a:spcBef>
            <a:spcAft>
              <a:spcPct val="35000"/>
            </a:spcAft>
            <a:buNone/>
          </a:pPr>
          <a:r>
            <a:rPr lang="en-US" sz="1100" kern="1200" dirty="0">
              <a:hlinkClick xmlns:r="http://schemas.openxmlformats.org/officeDocument/2006/relationships" r:id="rId3"/>
            </a:rPr>
            <a:t>http://</a:t>
          </a:r>
          <a:r>
            <a:rPr lang="en-US" sz="1200" kern="1200" dirty="0">
              <a:hlinkClick xmlns:r="http://schemas.openxmlformats.org/officeDocument/2006/relationships" r:id="rId3"/>
            </a:rPr>
            <a:t>washoeschools</a:t>
          </a:r>
          <a:r>
            <a:rPr lang="en-US" sz="1100" kern="1200" dirty="0">
              <a:hlinkClick xmlns:r="http://schemas.openxmlformats.org/officeDocument/2006/relationships" r:id="rId3"/>
            </a:rPr>
            <a:t>.net/Domain/483</a:t>
          </a:r>
          <a:r>
            <a:rPr lang="en-US" sz="1100" kern="1200" dirty="0"/>
            <a:t> </a:t>
          </a:r>
        </a:p>
      </dsp:txBody>
      <dsp:txXfrm>
        <a:off x="2387387" y="0"/>
        <a:ext cx="2517718" cy="1168917"/>
      </dsp:txXfrm>
    </dsp:sp>
    <dsp:sp modelId="{7CA3876D-A40F-40E7-A1D3-09D5A8441604}">
      <dsp:nvSpPr>
        <dsp:cNvPr id="0" name=""/>
        <dsp:cNvSpPr/>
      </dsp:nvSpPr>
      <dsp:spPr>
        <a:xfrm>
          <a:off x="-251191" y="1471609"/>
          <a:ext cx="5200747" cy="11689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97C99E-6614-4EAF-AF50-B1EACFCEFF6C}">
      <dsp:nvSpPr>
        <dsp:cNvPr id="0" name=""/>
        <dsp:cNvSpPr/>
      </dsp:nvSpPr>
      <dsp:spPr>
        <a:xfrm>
          <a:off x="102405" y="1734615"/>
          <a:ext cx="642904" cy="64290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941E80E-774D-4D32-8959-A1DFBF17625D}">
      <dsp:nvSpPr>
        <dsp:cNvPr id="0" name=""/>
        <dsp:cNvSpPr/>
      </dsp:nvSpPr>
      <dsp:spPr>
        <a:xfrm>
          <a:off x="1098907" y="1471609"/>
          <a:ext cx="2340336" cy="1168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10" tIns="123710" rIns="123710" bIns="123710" numCol="1" spcCol="1270" anchor="ctr" anchorCtr="0">
          <a:noAutofit/>
        </a:bodyPr>
        <a:lstStyle/>
        <a:p>
          <a:pPr marL="0" lvl="0" indent="0" algn="l" defTabSz="800100">
            <a:lnSpc>
              <a:spcPct val="90000"/>
            </a:lnSpc>
            <a:spcBef>
              <a:spcPct val="0"/>
            </a:spcBef>
            <a:spcAft>
              <a:spcPct val="35000"/>
            </a:spcAft>
            <a:buNone/>
          </a:pPr>
          <a:r>
            <a:rPr lang="en-US" sz="1800" kern="1200" dirty="0"/>
            <a:t>Write us at: </a:t>
          </a:r>
        </a:p>
      </dsp:txBody>
      <dsp:txXfrm>
        <a:off x="1098907" y="1471609"/>
        <a:ext cx="2340336" cy="1168917"/>
      </dsp:txXfrm>
    </dsp:sp>
    <dsp:sp modelId="{766AC991-AEE6-4C78-8702-66D55297E503}">
      <dsp:nvSpPr>
        <dsp:cNvPr id="0" name=""/>
        <dsp:cNvSpPr/>
      </dsp:nvSpPr>
      <dsp:spPr>
        <a:xfrm>
          <a:off x="2773705" y="1498880"/>
          <a:ext cx="2385722" cy="1168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10" tIns="123710" rIns="123710" bIns="123710" numCol="1" spcCol="1270" anchor="ctr" anchorCtr="0">
          <a:noAutofit/>
        </a:bodyPr>
        <a:lstStyle/>
        <a:p>
          <a:pPr marL="0" lvl="0" indent="0" algn="l" defTabSz="533400">
            <a:lnSpc>
              <a:spcPct val="90000"/>
            </a:lnSpc>
            <a:spcBef>
              <a:spcPct val="0"/>
            </a:spcBef>
            <a:spcAft>
              <a:spcPct val="35000"/>
            </a:spcAft>
            <a:buNone/>
          </a:pPr>
          <a:r>
            <a:rPr lang="en-US" sz="1200" kern="1200" dirty="0"/>
            <a:t>Rochelle Proctor, SHARE Coordinator</a:t>
          </a:r>
        </a:p>
        <a:p>
          <a:pPr marL="0" lvl="0" indent="0" algn="l" defTabSz="533400">
            <a:lnSpc>
              <a:spcPct val="90000"/>
            </a:lnSpc>
            <a:spcBef>
              <a:spcPct val="0"/>
            </a:spcBef>
            <a:spcAft>
              <a:spcPct val="35000"/>
            </a:spcAft>
            <a:buNone/>
          </a:pPr>
          <a:r>
            <a:rPr lang="en-US" sz="1200" kern="1200" dirty="0"/>
            <a:t>380 Edison Way, Reno NV 89502</a:t>
          </a:r>
        </a:p>
      </dsp:txBody>
      <dsp:txXfrm>
        <a:off x="2773705" y="1498880"/>
        <a:ext cx="2385722" cy="1168917"/>
      </dsp:txXfrm>
    </dsp:sp>
    <dsp:sp modelId="{6B1FBCDB-1B76-4FB1-846B-241B0E0AC83E}">
      <dsp:nvSpPr>
        <dsp:cNvPr id="0" name=""/>
        <dsp:cNvSpPr/>
      </dsp:nvSpPr>
      <dsp:spPr>
        <a:xfrm>
          <a:off x="-251191" y="2932756"/>
          <a:ext cx="5200747" cy="11689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75E330-5042-41DD-AE21-EC67EA24A3D8}">
      <dsp:nvSpPr>
        <dsp:cNvPr id="0" name=""/>
        <dsp:cNvSpPr/>
      </dsp:nvSpPr>
      <dsp:spPr>
        <a:xfrm>
          <a:off x="102405" y="3195762"/>
          <a:ext cx="642904" cy="64290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2660262-56D8-4535-9018-B34E6922D518}">
      <dsp:nvSpPr>
        <dsp:cNvPr id="0" name=""/>
        <dsp:cNvSpPr/>
      </dsp:nvSpPr>
      <dsp:spPr>
        <a:xfrm>
          <a:off x="1098907" y="2932756"/>
          <a:ext cx="3848006" cy="1168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10" tIns="123710" rIns="123710" bIns="123710" numCol="1" spcCol="1270" anchor="ctr" anchorCtr="0">
          <a:noAutofit/>
        </a:bodyPr>
        <a:lstStyle/>
        <a:p>
          <a:pPr marL="0" lvl="0" indent="0" algn="l" defTabSz="800100">
            <a:lnSpc>
              <a:spcPct val="90000"/>
            </a:lnSpc>
            <a:spcBef>
              <a:spcPct val="0"/>
            </a:spcBef>
            <a:spcAft>
              <a:spcPct val="35000"/>
            </a:spcAft>
            <a:buNone/>
          </a:pPr>
          <a:r>
            <a:rPr lang="en-US" sz="1800" kern="1200"/>
            <a:t>Call our office (775) 861-4476</a:t>
          </a:r>
        </a:p>
      </dsp:txBody>
      <dsp:txXfrm>
        <a:off x="1098907" y="2932756"/>
        <a:ext cx="3848006" cy="1168917"/>
      </dsp:txXfrm>
    </dsp:sp>
    <dsp:sp modelId="{524413E3-D49C-4C9F-AF71-251F9249A123}">
      <dsp:nvSpPr>
        <dsp:cNvPr id="0" name=""/>
        <dsp:cNvSpPr/>
      </dsp:nvSpPr>
      <dsp:spPr>
        <a:xfrm>
          <a:off x="-251191" y="4393903"/>
          <a:ext cx="5200747" cy="11689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EB0D7F-CFF5-4929-9BCA-3ED1F246E9A2}">
      <dsp:nvSpPr>
        <dsp:cNvPr id="0" name=""/>
        <dsp:cNvSpPr/>
      </dsp:nvSpPr>
      <dsp:spPr>
        <a:xfrm>
          <a:off x="102405" y="4656909"/>
          <a:ext cx="642904" cy="642904"/>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2E19B37-63FF-44D4-B0A4-A8FF840A34AC}">
      <dsp:nvSpPr>
        <dsp:cNvPr id="0" name=""/>
        <dsp:cNvSpPr/>
      </dsp:nvSpPr>
      <dsp:spPr>
        <a:xfrm>
          <a:off x="1098907" y="4393903"/>
          <a:ext cx="3848006" cy="1168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10" tIns="123710" rIns="123710" bIns="123710" numCol="1" spcCol="1270" anchor="ctr" anchorCtr="0">
          <a:noAutofit/>
        </a:bodyPr>
        <a:lstStyle/>
        <a:p>
          <a:pPr marL="0" lvl="0" indent="0" algn="l" defTabSz="800100">
            <a:lnSpc>
              <a:spcPct val="90000"/>
            </a:lnSpc>
            <a:spcBef>
              <a:spcPct val="0"/>
            </a:spcBef>
            <a:spcAft>
              <a:spcPct val="35000"/>
            </a:spcAft>
            <a:buNone/>
          </a:pPr>
          <a:r>
            <a:rPr lang="en-US" sz="1800" kern="1200"/>
            <a:t>E-mail: </a:t>
          </a:r>
          <a:r>
            <a:rPr lang="en-US" sz="1800" kern="1200">
              <a:hlinkClick xmlns:r="http://schemas.openxmlformats.org/officeDocument/2006/relationships" r:id="rId10"/>
            </a:rPr>
            <a:t>rproctor@washoeschools.net</a:t>
          </a:r>
          <a:endParaRPr lang="en-US" sz="1800" kern="1200"/>
        </a:p>
      </dsp:txBody>
      <dsp:txXfrm>
        <a:off x="1098907" y="4393903"/>
        <a:ext cx="3848006" cy="116891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5800AF-8EAF-5D45-8408-E3A5F654C444}" type="datetimeFigureOut">
              <a:rPr lang="en-US" smtClean="0"/>
              <a:t>12/4/23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9051F-9B43-A34A-B754-50186B0CC5A6}" type="slidenum">
              <a:rPr lang="en-US" smtClean="0"/>
              <a:t>‹#›</a:t>
            </a:fld>
            <a:endParaRPr lang="en-US"/>
          </a:p>
        </p:txBody>
      </p:sp>
    </p:spTree>
    <p:extLst>
      <p:ext uri="{BB962C8B-B14F-4D97-AF65-F5344CB8AC3E}">
        <p14:creationId xmlns:p14="http://schemas.microsoft.com/office/powerpoint/2010/main" val="160535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4FDA0D-2A35-1840-AC53-32FD6DF09828}" type="slidenum">
              <a:rPr lang="en-US" smtClean="0"/>
              <a:t>16</a:t>
            </a:fld>
            <a:endParaRPr lang="en-US"/>
          </a:p>
        </p:txBody>
      </p:sp>
    </p:spTree>
    <p:extLst>
      <p:ext uri="{BB962C8B-B14F-4D97-AF65-F5344CB8AC3E}">
        <p14:creationId xmlns:p14="http://schemas.microsoft.com/office/powerpoint/2010/main" val="312747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pPr>
              <a:defRPr/>
            </a:pPr>
            <a:fld id="{B9B2CEF5-7453-4436-8E80-FA5E1455CDE6}" type="datetimeFigureOut">
              <a:rPr lang="en-US" smtClean="0"/>
              <a:pPr>
                <a:defRPr/>
              </a:pPr>
              <a:t>12/4/23</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pPr>
              <a:defRPr/>
            </a:pPr>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pPr>
              <a:defRPr/>
            </a:pPr>
            <a:fld id="{57C02E8D-355F-4E82-BCBF-695BBA1AD259}" type="slidenum">
              <a:rPr lang="en-US" altLang="en-US" smtClean="0"/>
              <a:pPr>
                <a:defRPr/>
              </a:pPr>
              <a:t>‹#›</a:t>
            </a:fld>
            <a:endParaRPr lang="en-US" alt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8EABE53-D2C7-494F-99F3-009EAF82DD0E}" type="datetimeFigureOut">
              <a:rPr lang="en-US" smtClean="0"/>
              <a:pPr>
                <a:defRPr/>
              </a:pPr>
              <a:t>12/4/23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D2CF7D0-977A-4FA0-91D2-BD8A22A9FAB3}"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A3B475A-50BA-428F-B703-A75E746B96B3}" type="datetimeFigureOut">
              <a:rPr lang="en-US" smtClean="0"/>
              <a:pPr>
                <a:defRPr/>
              </a:pPr>
              <a:t>12/4/23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20312F-567E-4986-9CFC-CE31B39D0588}" type="slidenum">
              <a:rPr lang="en-US" altLang="en-US" smtClean="0"/>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6CF3FFC-4EF2-4751-A629-FF0BE606F7F0}" type="datetimeFigureOut">
              <a:rPr lang="en-US" smtClean="0"/>
              <a:pPr>
                <a:defRPr/>
              </a:pPr>
              <a:t>12/4/23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9497142-8A25-4682-B525-80DB76A49DE9}" type="slidenum">
              <a:rPr lang="en-US" altLang="en-US" smtClean="0"/>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pPr>
              <a:defRPr/>
            </a:pPr>
            <a:fld id="{16D7B5D6-D039-44AB-8432-6B8688447E0F}" type="datetimeFigureOut">
              <a:rPr lang="en-US" smtClean="0"/>
              <a:pPr>
                <a:defRPr/>
              </a:pPr>
              <a:t>12/4/23</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pPr>
              <a:defRPr/>
            </a:pPr>
            <a:fld id="{A1DAD79B-2A0A-45F7-A958-8B4A7D66BFB0}" type="slidenum">
              <a:rPr lang="en-US" altLang="en-US" smtClean="0"/>
              <a:pPr>
                <a:defRPr/>
              </a:pPr>
              <a:t>‹#›</a:t>
            </a:fld>
            <a:endParaRPr lang="en-US" alt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B099267-8ADE-4694-89D4-8E1822BAF2B7}" type="datetimeFigureOut">
              <a:rPr lang="en-US" smtClean="0"/>
              <a:pPr>
                <a:defRPr/>
              </a:pPr>
              <a:t>12/4/23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F557DCE-C245-4AAD-AE5D-755B511F9A49}" type="slidenum">
              <a:rPr lang="en-US" altLang="en-US" smtClean="0"/>
              <a:pPr>
                <a:defRPr/>
              </a:pPr>
              <a:t>‹#›</a:t>
            </a:fld>
            <a:endParaRPr lang="en-US" alt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2E231386-779A-4BB5-86C7-BD4C52013670}" type="datetimeFigureOut">
              <a:rPr lang="en-US" smtClean="0"/>
              <a:pPr>
                <a:defRPr/>
              </a:pPr>
              <a:t>12/4/23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976BEFD-19B9-4BE5-B387-C8CD25D4D801}" type="slidenum">
              <a:rPr lang="en-US" altLang="en-US" smtClean="0"/>
              <a:pPr>
                <a:defRPr/>
              </a:pPr>
              <a:t>‹#›</a:t>
            </a:fld>
            <a:endParaRPr lang="en-US" alt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CD246749-34DC-4B66-9953-0B42D3949ED9}" type="datetimeFigureOut">
              <a:rPr lang="en-US" smtClean="0"/>
              <a:pPr>
                <a:defRPr/>
              </a:pPr>
              <a:t>12/4/23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C5CB7F-D0F5-42CA-A3B8-BA864EC77E3A}" type="slidenum">
              <a:rPr lang="en-US" altLang="en-US" smtClean="0"/>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6B3C8BF-04FF-4859-9BD6-57ABA41EABCF}" type="datetimeFigureOut">
              <a:rPr lang="en-US" smtClean="0"/>
              <a:pPr>
                <a:defRPr/>
              </a:pPr>
              <a:t>12/4/23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4BFD48B-E529-4D39-96C1-57CFE467EF41}"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3789" y="6375679"/>
            <a:ext cx="925016" cy="348462"/>
          </a:xfrm>
        </p:spPr>
        <p:txBody>
          <a:bodyPr/>
          <a:lstStyle/>
          <a:p>
            <a:pPr>
              <a:defRPr/>
            </a:pPr>
            <a:fld id="{89DC6C64-685D-4994-BBD0-C5A838676845}" type="datetimeFigureOut">
              <a:rPr lang="en-US" smtClean="0"/>
              <a:pPr>
                <a:defRPr/>
              </a:pPr>
              <a:t>12/4/23</a:t>
            </a:fld>
            <a:endParaRPr lang="en-US"/>
          </a:p>
        </p:txBody>
      </p:sp>
      <p:sp>
        <p:nvSpPr>
          <p:cNvPr id="6" name="Footer Placeholder 5"/>
          <p:cNvSpPr>
            <a:spLocks noGrp="1"/>
          </p:cNvSpPr>
          <p:nvPr>
            <p:ph type="ftr" sz="quarter" idx="11"/>
          </p:nvPr>
        </p:nvSpPr>
        <p:spPr>
          <a:xfrm>
            <a:off x="1577716" y="6375679"/>
            <a:ext cx="2611634" cy="345796"/>
          </a:xfrm>
        </p:spPr>
        <p:txBody>
          <a:bodyPr/>
          <a:lstStyle/>
          <a:p>
            <a:pPr>
              <a:defRPr/>
            </a:pPr>
            <a:endParaRPr lang="en-US"/>
          </a:p>
        </p:txBody>
      </p:sp>
      <p:sp>
        <p:nvSpPr>
          <p:cNvPr id="7" name="Slide Number Placeholder 6"/>
          <p:cNvSpPr>
            <a:spLocks noGrp="1"/>
          </p:cNvSpPr>
          <p:nvPr>
            <p:ph type="sldNum" sz="quarter" idx="12"/>
          </p:nvPr>
        </p:nvSpPr>
        <p:spPr>
          <a:xfrm>
            <a:off x="4268261" y="6375679"/>
            <a:ext cx="924342" cy="345796"/>
          </a:xfrm>
        </p:spPr>
        <p:txBody>
          <a:bodyPr/>
          <a:lstStyle/>
          <a:p>
            <a:pPr>
              <a:defRPr/>
            </a:pPr>
            <a:fld id="{6B2E3EB6-65E9-49B5-9FE4-78D32515AEB6}" type="slidenum">
              <a:rPr lang="en-US" altLang="en-US" smtClean="0"/>
              <a:pPr>
                <a:defRPr/>
              </a:pPr>
              <a:t>‹#›</a:t>
            </a:fld>
            <a:endParaRPr lang="en-US" alt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4463" y="6375679"/>
            <a:ext cx="924342" cy="348462"/>
          </a:xfrm>
        </p:spPr>
        <p:txBody>
          <a:bodyPr/>
          <a:lstStyle/>
          <a:p>
            <a:pPr>
              <a:defRPr/>
            </a:pPr>
            <a:fld id="{9BD2B3DC-FB31-40D2-BB27-62A5235E46E8}" type="datetimeFigureOut">
              <a:rPr lang="en-US" smtClean="0"/>
              <a:pPr>
                <a:defRPr/>
              </a:pPr>
              <a:t>12/4/23</a:t>
            </a:fld>
            <a:endParaRPr lang="en-US"/>
          </a:p>
        </p:txBody>
      </p:sp>
      <p:sp>
        <p:nvSpPr>
          <p:cNvPr id="6" name="Footer Placeholder 5"/>
          <p:cNvSpPr>
            <a:spLocks noGrp="1"/>
          </p:cNvSpPr>
          <p:nvPr>
            <p:ph type="ftr" sz="quarter" idx="11"/>
          </p:nvPr>
        </p:nvSpPr>
        <p:spPr>
          <a:xfrm>
            <a:off x="1577716" y="6375679"/>
            <a:ext cx="2611634" cy="345796"/>
          </a:xfrm>
        </p:spPr>
        <p:txBody>
          <a:bodyPr/>
          <a:lstStyle/>
          <a:p>
            <a:r>
              <a:rPr lang="en-US"/>
              <a:t>
              </a:t>
            </a:r>
            <a:endParaRPr lang="en-US" dirty="0"/>
          </a:p>
        </p:txBody>
      </p:sp>
      <p:sp>
        <p:nvSpPr>
          <p:cNvPr id="7" name="Slide Number Placeholder 6"/>
          <p:cNvSpPr>
            <a:spLocks noGrp="1"/>
          </p:cNvSpPr>
          <p:nvPr>
            <p:ph type="sldNum" sz="quarter" idx="12"/>
          </p:nvPr>
        </p:nvSpPr>
        <p:spPr>
          <a:xfrm>
            <a:off x="4256153" y="6375679"/>
            <a:ext cx="947460" cy="345796"/>
          </a:xfrm>
        </p:spPr>
        <p:txBody>
          <a:bodyPr/>
          <a:lstStyle/>
          <a:p>
            <a:pPr>
              <a:defRPr/>
            </a:pPr>
            <a:fld id="{A3F6E85E-8821-4F6D-9FA5-ED46A1B1C51E}" type="slidenum">
              <a:rPr lang="en-US" altLang="en-US" smtClean="0"/>
              <a:pPr>
                <a:defRPr/>
              </a:pPr>
              <a:t>‹#›</a:t>
            </a:fld>
            <a:endParaRPr lang="en-US" alt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a:defRPr/>
            </a:pPr>
            <a:fld id="{8E72DA1C-8927-477A-A323-1E5368F45F1F}" type="datetimeFigureOut">
              <a:rPr lang="en-US" smtClean="0"/>
              <a:pPr>
                <a:defRPr/>
              </a:pPr>
              <a:t>12/4/23</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pPr>
              <a:defRPr/>
            </a:pPr>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a:defRPr/>
            </a:pPr>
            <a:fld id="{F803BE7B-94FD-4AE7-8824-410BCF430B35}" type="slidenum">
              <a:rPr lang="en-US" altLang="en-US" smtClean="0"/>
              <a:pPr>
                <a:defRPr/>
              </a:pPr>
              <a:t>‹#›</a:t>
            </a:fld>
            <a:endParaRPr lang="en-US" alt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
        <p:nvSpPr>
          <p:cNvPr id="9" name="TextBox 8">
            <a:extLst>
              <a:ext uri="{FF2B5EF4-FFF2-40B4-BE49-F238E27FC236}">
                <a16:creationId xmlns:a16="http://schemas.microsoft.com/office/drawing/2014/main" id="{E7F05BDB-C925-616F-1827-DF87DBBBAD7A}"/>
              </a:ext>
            </a:extLst>
          </p:cNvPr>
          <p:cNvSpPr txBox="1"/>
          <p:nvPr userDrawn="1">
            <p:extLst>
              <p:ext uri="{1162E1C5-73C7-4A58-AE30-91384D911F3F}">
                <p184:classification xmlns:p184="http://schemas.microsoft.com/office/powerpoint/2018/4/main" val="hdr"/>
              </p:ext>
            </p:extLst>
          </p:nvPr>
        </p:nvSpPr>
        <p:spPr>
          <a:xfrm>
            <a:off x="2807462" y="63500"/>
            <a:ext cx="35575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WCSD - General (Public) \\ Non-Sensitive \\ WCSD Board Policy 7205</a:t>
            </a:r>
          </a:p>
        </p:txBody>
      </p:sp>
      <p:sp>
        <p:nvSpPr>
          <p:cNvPr id="11" name="TextBox 10">
            <a:extLst>
              <a:ext uri="{FF2B5EF4-FFF2-40B4-BE49-F238E27FC236}">
                <a16:creationId xmlns:a16="http://schemas.microsoft.com/office/drawing/2014/main" id="{E2A7170C-2531-C9B8-3047-4F27CED8DAA3}"/>
              </a:ext>
            </a:extLst>
          </p:cNvPr>
          <p:cNvSpPr txBox="1"/>
          <p:nvPr userDrawn="1">
            <p:extLst>
              <p:ext uri="{1162E1C5-73C7-4A58-AE30-91384D911F3F}">
                <p184:classification xmlns:p184="http://schemas.microsoft.com/office/powerpoint/2018/4/main" val="ftr"/>
              </p:ext>
            </p:extLst>
          </p:nvPr>
        </p:nvSpPr>
        <p:spPr>
          <a:xfrm>
            <a:off x="2807462" y="6642100"/>
            <a:ext cx="35575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WCSD - General (Public) \\ Non-Sensitive \\ WCSD Board Policy 7205</a:t>
            </a:r>
          </a:p>
        </p:txBody>
      </p:sp>
    </p:spTree>
    <p:extLst>
      <p:ext uri="{BB962C8B-B14F-4D97-AF65-F5344CB8AC3E}">
        <p14:creationId xmlns:p14="http://schemas.microsoft.com/office/powerpoint/2010/main" val="1121334741"/>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vimeo.com/43631114" TargetMode="External"/><Relationship Id="rId2" Type="http://schemas.openxmlformats.org/officeDocument/2006/relationships/hyperlink" Target="https://youtu.be/7Sbgg8icODY" TargetMode="External"/><Relationship Id="rId1" Type="http://schemas.openxmlformats.org/officeDocument/2006/relationships/slideLayout" Target="../slideLayouts/slideLayout5.xml"/><Relationship Id="rId4" Type="http://schemas.openxmlformats.org/officeDocument/2006/relationships/hyperlink" Target="https://gettested.cdc.gov/"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KBwOYQd21TY"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washoeschools.net/Domain/48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4.png"/><Relationship Id="rId4" Type="http://schemas.openxmlformats.org/officeDocument/2006/relationships/notesSlide" Target="../notesSlides/notesSlide1.xml"/><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publications.aap.org/pediatrics/article/138/2/e20161348/52508/Sexuality-Education-for-Children-and-Adolescents" TargetMode="External"/><Relationship Id="rId2" Type="http://schemas.openxmlformats.org/officeDocument/2006/relationships/hyperlink" Target="https://pubmed.ncbi.nlm.nih.gov/20810379/"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fontAlgn="auto" hangingPunct="1">
              <a:spcAft>
                <a:spcPts val="0"/>
              </a:spcAft>
              <a:defRPr/>
            </a:pPr>
            <a:r>
              <a:rPr lang="en-US" sz="5400" dirty="0"/>
              <a:t>S.H.A.R.E.</a:t>
            </a:r>
            <a:br>
              <a:rPr lang="en-US" sz="4400" dirty="0"/>
            </a:br>
            <a:r>
              <a:rPr lang="en-US" sz="4400" dirty="0"/>
              <a:t> Parent Preview Night</a:t>
            </a:r>
            <a:br>
              <a:rPr lang="en-US" sz="4400" dirty="0"/>
            </a:br>
            <a:br>
              <a:rPr lang="en-US" sz="4000" dirty="0"/>
            </a:br>
            <a:r>
              <a:rPr lang="en-US" sz="2400" dirty="0"/>
              <a:t>(Sexuality, Health &amp; Responsibility Education)</a:t>
            </a:r>
          </a:p>
        </p:txBody>
      </p:sp>
      <p:sp>
        <p:nvSpPr>
          <p:cNvPr id="5123" name="Subtitle 4"/>
          <p:cNvSpPr>
            <a:spLocks noGrp="1"/>
          </p:cNvSpPr>
          <p:nvPr>
            <p:ph type="subTitle" idx="1"/>
          </p:nvPr>
        </p:nvSpPr>
        <p:spPr>
          <a:xfrm>
            <a:off x="1661284" y="5334000"/>
            <a:ext cx="6034030" cy="1387477"/>
          </a:xfrm>
        </p:spPr>
        <p:txBody>
          <a:bodyPr>
            <a:noAutofit/>
          </a:bodyPr>
          <a:lstStyle/>
          <a:p>
            <a:pPr marR="0" eaLnBrk="1" hangingPunct="1"/>
            <a:r>
              <a:rPr lang="en-US" altLang="en-US" sz="2000" dirty="0"/>
              <a:t>Presented By: Rochelle proctor</a:t>
            </a:r>
          </a:p>
          <a:p>
            <a:pPr marR="0" eaLnBrk="1" hangingPunct="1"/>
            <a:r>
              <a:rPr lang="en-US" altLang="en-US" sz="2000" dirty="0"/>
              <a:t>S.H.A.R.E. Program Coordinator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21470" y="152400"/>
            <a:ext cx="8229600" cy="1219200"/>
          </a:xfrm>
        </p:spPr>
        <p:txBody>
          <a:bodyPr>
            <a:normAutofit/>
          </a:bodyPr>
          <a:lstStyle/>
          <a:p>
            <a:r>
              <a:rPr lang="en-US" altLang="en-US" sz="3600" dirty="0"/>
              <a:t>Lesson topic:</a:t>
            </a:r>
            <a:br>
              <a:rPr lang="en-US" altLang="en-US" sz="3600" dirty="0"/>
            </a:br>
            <a:r>
              <a:rPr lang="en-US" altLang="en-US" sz="4400" dirty="0"/>
              <a:t>Know your Options</a:t>
            </a:r>
          </a:p>
        </p:txBody>
      </p:sp>
      <p:sp>
        <p:nvSpPr>
          <p:cNvPr id="3" name="Text Placeholder 2"/>
          <p:cNvSpPr>
            <a:spLocks noGrp="1"/>
          </p:cNvSpPr>
          <p:nvPr>
            <p:ph type="body" idx="1"/>
          </p:nvPr>
        </p:nvSpPr>
        <p:spPr>
          <a:xfrm>
            <a:off x="457200" y="1884363"/>
            <a:ext cx="4040188" cy="639762"/>
          </a:xfrm>
          <a:solidFill>
            <a:schemeClr val="accent5">
              <a:lumMod val="40000"/>
              <a:lumOff val="60000"/>
            </a:schemeClr>
          </a:solidFill>
        </p:spPr>
        <p:txBody>
          <a:bodyPr/>
          <a:lstStyle/>
          <a:p>
            <a:pPr algn="ctr" eaLnBrk="1" hangingPunct="1">
              <a:defRPr/>
            </a:pPr>
            <a:r>
              <a:rPr lang="en-US" dirty="0"/>
              <a:t>Objectives</a:t>
            </a:r>
          </a:p>
        </p:txBody>
      </p:sp>
      <p:sp>
        <p:nvSpPr>
          <p:cNvPr id="4" name="Content Placeholder 3"/>
          <p:cNvSpPr>
            <a:spLocks noGrp="1"/>
          </p:cNvSpPr>
          <p:nvPr>
            <p:ph sz="half" idx="2"/>
          </p:nvPr>
        </p:nvSpPr>
        <p:spPr>
          <a:xfrm>
            <a:off x="457200" y="2560638"/>
            <a:ext cx="4040188" cy="3251200"/>
          </a:xfrm>
          <a:solidFill>
            <a:schemeClr val="accent5">
              <a:lumMod val="20000"/>
              <a:lumOff val="80000"/>
            </a:schemeClr>
          </a:solidFill>
        </p:spPr>
        <p:txBody>
          <a:bodyPr>
            <a:normAutofit lnSpcReduction="10000"/>
          </a:bodyPr>
          <a:lstStyle/>
          <a:p>
            <a:pPr marL="0" indent="0" eaLnBrk="1" hangingPunct="1">
              <a:buFont typeface="Arial" panose="020B0604020202020204" pitchFamily="34" charset="0"/>
              <a:buNone/>
              <a:defRPr/>
            </a:pPr>
            <a:r>
              <a:rPr lang="en-US" altLang="en-US" sz="1600" dirty="0"/>
              <a:t>Students will be able…</a:t>
            </a:r>
          </a:p>
          <a:p>
            <a:pPr marL="0" indent="0" eaLnBrk="1" hangingPunct="1">
              <a:defRPr/>
            </a:pPr>
            <a:r>
              <a:rPr lang="en-US" altLang="en-US" sz="1600" dirty="0"/>
              <a:t>Discuss the benefits of abstinence</a:t>
            </a:r>
          </a:p>
          <a:p>
            <a:pPr marL="0" indent="0" eaLnBrk="1" hangingPunct="1">
              <a:defRPr/>
            </a:pPr>
            <a:r>
              <a:rPr lang="en-US" altLang="en-US" sz="1600" dirty="0"/>
              <a:t>List three methods of effective birth control.</a:t>
            </a:r>
          </a:p>
          <a:p>
            <a:pPr marL="0" indent="0" eaLnBrk="1" hangingPunct="1">
              <a:defRPr/>
            </a:pPr>
            <a:r>
              <a:rPr lang="en-US" altLang="en-US" sz="1600" dirty="0"/>
              <a:t>Recall reasons other than pregnancy prevention for using birth control.</a:t>
            </a:r>
          </a:p>
          <a:p>
            <a:pPr marL="0" indent="0" eaLnBrk="1" hangingPunct="1">
              <a:defRPr/>
            </a:pPr>
            <a:r>
              <a:rPr lang="en-US" altLang="en-US" sz="1600" dirty="0"/>
              <a:t>Explain effective condom use.</a:t>
            </a:r>
          </a:p>
          <a:p>
            <a:pPr marL="0" indent="0" eaLnBrk="1" hangingPunct="1">
              <a:defRPr/>
            </a:pPr>
            <a:r>
              <a:rPr lang="en-US" altLang="en-US" sz="1600" dirty="0"/>
              <a:t>Apply existing laws relating to reproductive decision making.</a:t>
            </a:r>
          </a:p>
          <a:p>
            <a:pPr marL="0" indent="0" algn="just" eaLnBrk="1" hangingPunct="1">
              <a:lnSpc>
                <a:spcPct val="87000"/>
              </a:lnSpc>
              <a:spcBef>
                <a:spcPts val="950"/>
              </a:spcBef>
              <a:defRPr/>
            </a:pPr>
            <a:r>
              <a:rPr lang="en-US" altLang="en-US" sz="1600" dirty="0">
                <a:cs typeface="Calibri" panose="020F0502020204030204" pitchFamily="34" charset="0"/>
              </a:rPr>
              <a:t>Apply reproductive laws and legally available pregnancy options to situations involving an unplanned pregnancy.</a:t>
            </a:r>
          </a:p>
        </p:txBody>
      </p:sp>
      <p:sp>
        <p:nvSpPr>
          <p:cNvPr id="5" name="Text Placeholder 4"/>
          <p:cNvSpPr>
            <a:spLocks noGrp="1"/>
          </p:cNvSpPr>
          <p:nvPr>
            <p:ph type="body" sz="quarter" idx="3"/>
          </p:nvPr>
        </p:nvSpPr>
        <p:spPr>
          <a:xfrm>
            <a:off x="4645025" y="1884363"/>
            <a:ext cx="4041775" cy="639762"/>
          </a:xfrm>
          <a:solidFill>
            <a:schemeClr val="tx2">
              <a:lumMod val="40000"/>
              <a:lumOff val="60000"/>
            </a:schemeClr>
          </a:solidFill>
        </p:spPr>
        <p:txBody>
          <a:bodyPr/>
          <a:lstStyle/>
          <a:p>
            <a:pPr algn="ctr" eaLnBrk="1" hangingPunct="1">
              <a:defRPr/>
            </a:pPr>
            <a:r>
              <a:rPr lang="en-US" dirty="0"/>
              <a:t>Activities</a:t>
            </a:r>
          </a:p>
        </p:txBody>
      </p:sp>
      <p:sp>
        <p:nvSpPr>
          <p:cNvPr id="6" name="Content Placeholder 5"/>
          <p:cNvSpPr>
            <a:spLocks noGrp="1"/>
          </p:cNvSpPr>
          <p:nvPr>
            <p:ph sz="quarter" idx="4"/>
          </p:nvPr>
        </p:nvSpPr>
        <p:spPr>
          <a:xfrm>
            <a:off x="4645025" y="2560638"/>
            <a:ext cx="4041775" cy="3251200"/>
          </a:xfrm>
          <a:solidFill>
            <a:schemeClr val="tx2">
              <a:lumMod val="20000"/>
              <a:lumOff val="80000"/>
            </a:schemeClr>
          </a:solidFill>
        </p:spPr>
        <p:txBody>
          <a:bodyPr/>
          <a:lstStyle/>
          <a:p>
            <a:pPr eaLnBrk="1" hangingPunct="1">
              <a:defRPr/>
            </a:pPr>
            <a:r>
              <a:rPr lang="en-US" sz="1600" dirty="0"/>
              <a:t>Students will…</a:t>
            </a:r>
          </a:p>
          <a:p>
            <a:pPr eaLnBrk="1" hangingPunct="1">
              <a:defRPr/>
            </a:pPr>
            <a:r>
              <a:rPr lang="en-US" sz="1600" dirty="0"/>
              <a:t>Brainstorm reasons why people may or may not wish to use birth control.</a:t>
            </a:r>
          </a:p>
          <a:p>
            <a:pPr eaLnBrk="1" hangingPunct="1">
              <a:defRPr/>
            </a:pPr>
            <a:r>
              <a:rPr lang="en-US" sz="1600" dirty="0"/>
              <a:t>Investigate birth control options that are recommended for different circumstances.</a:t>
            </a:r>
          </a:p>
          <a:p>
            <a:pPr eaLnBrk="1" hangingPunct="1">
              <a:defRPr/>
            </a:pPr>
            <a:r>
              <a:rPr lang="en-US" sz="1600" dirty="0"/>
              <a:t>Examine a real-life scenario involving an unplanned pregnancy and recommend legal options based on reproductive rights for minors.</a:t>
            </a:r>
          </a:p>
          <a:p>
            <a:pPr eaLnBrk="1" hangingPunct="1">
              <a:defRPr/>
            </a:pPr>
            <a:endParaRPr lang="en-US" sz="1600" dirty="0"/>
          </a:p>
          <a:p>
            <a:pPr eaLnBrk="1" hangingPunct="1">
              <a:defRPr/>
            </a:pPr>
            <a:endParaRPr lang="en-US" sz="1600" dirty="0"/>
          </a:p>
        </p:txBody>
      </p:sp>
    </p:spTree>
    <p:extLst>
      <p:ext uri="{BB962C8B-B14F-4D97-AF65-F5344CB8AC3E}">
        <p14:creationId xmlns:p14="http://schemas.microsoft.com/office/powerpoint/2010/main" val="2910924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title"/>
          </p:nvPr>
        </p:nvSpPr>
        <p:spPr>
          <a:xfrm>
            <a:off x="685800" y="228600"/>
            <a:ext cx="8229600" cy="1619250"/>
          </a:xfrm>
        </p:spPr>
        <p:txBody>
          <a:bodyPr>
            <a:normAutofit fontScale="90000"/>
          </a:bodyPr>
          <a:lstStyle/>
          <a:p>
            <a:r>
              <a:rPr lang="en-US" altLang="en-US" sz="3600" dirty="0"/>
              <a:t>Lesson topic:</a:t>
            </a:r>
            <a:br>
              <a:rPr lang="en-US" altLang="en-US" dirty="0"/>
            </a:br>
            <a:r>
              <a:rPr lang="en-US" altLang="en-US" sz="4900" dirty="0"/>
              <a:t>Sexually Transmitted Diseases and HIV</a:t>
            </a:r>
            <a:br>
              <a:rPr lang="en-US" altLang="en-US" sz="3200" dirty="0"/>
            </a:br>
            <a:endParaRPr lang="en-US" altLang="en-US" sz="3200" dirty="0"/>
          </a:p>
        </p:txBody>
      </p:sp>
      <p:sp>
        <p:nvSpPr>
          <p:cNvPr id="8" name="Text Placeholder 7"/>
          <p:cNvSpPr>
            <a:spLocks noGrp="1"/>
          </p:cNvSpPr>
          <p:nvPr>
            <p:ph type="body" idx="1"/>
          </p:nvPr>
        </p:nvSpPr>
        <p:spPr>
          <a:xfrm>
            <a:off x="457200" y="1884363"/>
            <a:ext cx="4040188" cy="639762"/>
          </a:xfrm>
          <a:solidFill>
            <a:schemeClr val="accent5">
              <a:lumMod val="40000"/>
              <a:lumOff val="60000"/>
            </a:schemeClr>
          </a:solidFill>
        </p:spPr>
        <p:txBody>
          <a:bodyPr/>
          <a:lstStyle/>
          <a:p>
            <a:pPr algn="ctr" eaLnBrk="1" hangingPunct="1">
              <a:defRPr/>
            </a:pPr>
            <a:r>
              <a:rPr lang="en-US" dirty="0"/>
              <a:t>Objectives</a:t>
            </a:r>
          </a:p>
        </p:txBody>
      </p:sp>
      <p:sp>
        <p:nvSpPr>
          <p:cNvPr id="9" name="Content Placeholder 8"/>
          <p:cNvSpPr>
            <a:spLocks noGrp="1"/>
          </p:cNvSpPr>
          <p:nvPr>
            <p:ph sz="half" idx="2"/>
          </p:nvPr>
        </p:nvSpPr>
        <p:spPr>
          <a:xfrm>
            <a:off x="457200" y="2560638"/>
            <a:ext cx="4040188" cy="3687762"/>
          </a:xfrm>
          <a:solidFill>
            <a:schemeClr val="accent5">
              <a:lumMod val="20000"/>
              <a:lumOff val="80000"/>
            </a:schemeClr>
          </a:solidFill>
        </p:spPr>
        <p:txBody>
          <a:bodyPr>
            <a:normAutofit lnSpcReduction="10000"/>
          </a:bodyPr>
          <a:lstStyle/>
          <a:p>
            <a:pPr marL="0" indent="0" eaLnBrk="1" hangingPunct="1">
              <a:buFont typeface="Arial" panose="020B0604020202020204" pitchFamily="34" charset="0"/>
              <a:buNone/>
              <a:defRPr/>
            </a:pPr>
            <a:r>
              <a:rPr lang="en-US" sz="1800" dirty="0"/>
              <a:t>Students will be able…</a:t>
            </a:r>
          </a:p>
          <a:p>
            <a:pPr eaLnBrk="1" hangingPunct="1">
              <a:defRPr/>
            </a:pPr>
            <a:r>
              <a:rPr lang="en-US" sz="1800" dirty="0"/>
              <a:t>State that abstinence from sexual activity and needle sharing are the only ways to 100% avoid STI and HIV transmission.</a:t>
            </a:r>
          </a:p>
          <a:p>
            <a:pPr>
              <a:defRPr/>
            </a:pPr>
            <a:r>
              <a:rPr lang="en-US" sz="1800" dirty="0"/>
              <a:t>Understand communication is an fundamental part of sexual health</a:t>
            </a:r>
          </a:p>
          <a:p>
            <a:pPr eaLnBrk="1" hangingPunct="1">
              <a:defRPr/>
            </a:pPr>
            <a:r>
              <a:rPr lang="en-US" sz="1800" dirty="0"/>
              <a:t>Describe the signs and symptoms of most common STIs </a:t>
            </a:r>
          </a:p>
          <a:p>
            <a:pPr eaLnBrk="1" hangingPunct="1">
              <a:defRPr/>
            </a:pPr>
            <a:r>
              <a:rPr lang="en-US" sz="1800" dirty="0"/>
              <a:t>Describe the nature of HIV and how it is transmitted, prevented, and treated.</a:t>
            </a:r>
          </a:p>
          <a:p>
            <a:pPr eaLnBrk="1" hangingPunct="1">
              <a:defRPr/>
            </a:pPr>
            <a:endParaRPr lang="en-US" sz="1800" dirty="0"/>
          </a:p>
        </p:txBody>
      </p:sp>
      <p:sp>
        <p:nvSpPr>
          <p:cNvPr id="10" name="Text Placeholder 9"/>
          <p:cNvSpPr>
            <a:spLocks noGrp="1"/>
          </p:cNvSpPr>
          <p:nvPr>
            <p:ph type="body" sz="quarter" idx="3"/>
          </p:nvPr>
        </p:nvSpPr>
        <p:spPr>
          <a:xfrm>
            <a:off x="4645025" y="1884363"/>
            <a:ext cx="4041775" cy="639762"/>
          </a:xfrm>
          <a:solidFill>
            <a:schemeClr val="tx2">
              <a:lumMod val="40000"/>
              <a:lumOff val="60000"/>
            </a:schemeClr>
          </a:solidFill>
        </p:spPr>
        <p:txBody>
          <a:bodyPr/>
          <a:lstStyle/>
          <a:p>
            <a:pPr algn="ctr" eaLnBrk="1" hangingPunct="1">
              <a:defRPr/>
            </a:pPr>
            <a:r>
              <a:rPr lang="en-US" dirty="0"/>
              <a:t>Activities</a:t>
            </a:r>
          </a:p>
        </p:txBody>
      </p:sp>
      <p:sp>
        <p:nvSpPr>
          <p:cNvPr id="11" name="Content Placeholder 10"/>
          <p:cNvSpPr>
            <a:spLocks noGrp="1"/>
          </p:cNvSpPr>
          <p:nvPr>
            <p:ph sz="quarter" idx="4"/>
          </p:nvPr>
        </p:nvSpPr>
        <p:spPr>
          <a:xfrm>
            <a:off x="4645025" y="2560638"/>
            <a:ext cx="4041775" cy="3687762"/>
          </a:xfrm>
          <a:solidFill>
            <a:schemeClr val="tx2">
              <a:lumMod val="20000"/>
              <a:lumOff val="80000"/>
            </a:schemeClr>
          </a:solidFill>
        </p:spPr>
        <p:txBody>
          <a:bodyPr>
            <a:normAutofit fontScale="85000" lnSpcReduction="20000"/>
          </a:bodyPr>
          <a:lstStyle/>
          <a:p>
            <a:pPr eaLnBrk="1" hangingPunct="1">
              <a:defRPr/>
            </a:pPr>
            <a:r>
              <a:rPr lang="en-US" sz="1800" dirty="0"/>
              <a:t>Students will…</a:t>
            </a:r>
          </a:p>
          <a:p>
            <a:r>
              <a:rPr lang="en-US" dirty="0"/>
              <a:t>Videos:  </a:t>
            </a:r>
          </a:p>
          <a:p>
            <a:pPr lvl="1"/>
            <a:r>
              <a:rPr lang="en-US" dirty="0"/>
              <a:t>What Are STDs? #FACTCHECK: </a:t>
            </a:r>
            <a:r>
              <a:rPr lang="en-US" u="sng" dirty="0">
                <a:hlinkClick r:id="rId2"/>
              </a:rPr>
              <a:t>https://youtu.be/7Sbgg8icODY</a:t>
            </a:r>
            <a:endParaRPr lang="en-US" dirty="0"/>
          </a:p>
          <a:p>
            <a:pPr lvl="1"/>
            <a:r>
              <a:rPr lang="en-US" dirty="0"/>
              <a:t>Let’s Talk about Sexual Health (seeing a medical provider): </a:t>
            </a:r>
            <a:r>
              <a:rPr lang="en-US" u="sng" dirty="0">
                <a:hlinkClick r:id="rId3"/>
              </a:rPr>
              <a:t>https://vimeo.com/43631114</a:t>
            </a:r>
            <a:r>
              <a:rPr lang="en-US" dirty="0">
                <a:hlinkClick r:id="rId3"/>
              </a:rPr>
              <a:t> </a:t>
            </a:r>
            <a:endParaRPr lang="en-US" dirty="0"/>
          </a:p>
          <a:p>
            <a:pPr lvl="1"/>
            <a:r>
              <a:rPr lang="en-US" dirty="0"/>
              <a:t>Get Tested (HIV,STD, and hepatitis testing): </a:t>
            </a:r>
            <a:r>
              <a:rPr lang="en-US" u="sng" dirty="0">
                <a:hlinkClick r:id="rId4"/>
              </a:rPr>
              <a:t>https://gettested.cdc.gov/</a:t>
            </a:r>
            <a:r>
              <a:rPr lang="en-US" dirty="0">
                <a:hlinkClick r:id="rId4"/>
              </a:rPr>
              <a:t> </a:t>
            </a:r>
            <a:endParaRPr lang="en-US" dirty="0"/>
          </a:p>
          <a:p>
            <a:pPr eaLnBrk="1" hangingPunct="1">
              <a:defRPr/>
            </a:pPr>
            <a:endParaRPr lang="en-US" sz="1800" dirty="0"/>
          </a:p>
          <a:p>
            <a:pPr eaLnBrk="1" hangingPunct="1">
              <a:defRPr/>
            </a:pPr>
            <a:r>
              <a:rPr lang="en-US" sz="1800" dirty="0"/>
              <a:t>Identify online resources for medically accurate STI/HIV information.</a:t>
            </a:r>
          </a:p>
          <a:p>
            <a:pPr eaLnBrk="1" hangingPunct="1">
              <a:defRPr/>
            </a:pPr>
            <a:r>
              <a:rPr lang="en-US" sz="1800" dirty="0"/>
              <a:t>Brainstorm reasons why people would choose to or not choose to get tested for STIs/HIV.</a:t>
            </a:r>
          </a:p>
          <a:p>
            <a:pPr eaLnBrk="1" hangingPunct="1">
              <a:defRPr/>
            </a:pPr>
            <a:endParaRPr lang="en-US" sz="1800" dirty="0"/>
          </a:p>
        </p:txBody>
      </p:sp>
    </p:spTree>
    <p:extLst>
      <p:ext uri="{BB962C8B-B14F-4D97-AF65-F5344CB8AC3E}">
        <p14:creationId xmlns:p14="http://schemas.microsoft.com/office/powerpoint/2010/main" val="1071560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200" dirty="0"/>
              <a:t>Lesson topic:</a:t>
            </a:r>
            <a:br>
              <a:rPr lang="en-US" altLang="en-US" dirty="0"/>
            </a:br>
            <a:r>
              <a:rPr lang="en-US" altLang="en-US" sz="4400" dirty="0"/>
              <a:t>Consent and the Law</a:t>
            </a:r>
          </a:p>
        </p:txBody>
      </p:sp>
      <p:sp>
        <p:nvSpPr>
          <p:cNvPr id="3" name="Text Placeholder 2"/>
          <p:cNvSpPr>
            <a:spLocks noGrp="1"/>
          </p:cNvSpPr>
          <p:nvPr>
            <p:ph type="body" idx="1"/>
          </p:nvPr>
        </p:nvSpPr>
        <p:spPr>
          <a:xfrm>
            <a:off x="457200" y="1884363"/>
            <a:ext cx="4040188" cy="639762"/>
          </a:xfrm>
          <a:solidFill>
            <a:schemeClr val="accent5">
              <a:lumMod val="40000"/>
              <a:lumOff val="60000"/>
            </a:schemeClr>
          </a:solidFill>
        </p:spPr>
        <p:txBody>
          <a:bodyPr/>
          <a:lstStyle/>
          <a:p>
            <a:pPr algn="ctr" eaLnBrk="1" hangingPunct="1">
              <a:defRPr/>
            </a:pPr>
            <a:r>
              <a:rPr lang="en-US" dirty="0"/>
              <a:t>Objectives</a:t>
            </a:r>
          </a:p>
        </p:txBody>
      </p:sp>
      <p:sp>
        <p:nvSpPr>
          <p:cNvPr id="4" name="Content Placeholder 3"/>
          <p:cNvSpPr>
            <a:spLocks noGrp="1"/>
          </p:cNvSpPr>
          <p:nvPr>
            <p:ph sz="half" idx="2"/>
          </p:nvPr>
        </p:nvSpPr>
        <p:spPr>
          <a:xfrm>
            <a:off x="457200" y="2560638"/>
            <a:ext cx="4040188" cy="3535362"/>
          </a:xfrm>
          <a:solidFill>
            <a:schemeClr val="accent5">
              <a:lumMod val="20000"/>
              <a:lumOff val="80000"/>
            </a:schemeClr>
          </a:solidFill>
        </p:spPr>
        <p:txBody>
          <a:bodyPr>
            <a:normAutofit fontScale="77500" lnSpcReduction="20000"/>
          </a:bodyPr>
          <a:lstStyle/>
          <a:p>
            <a:pPr marL="0" indent="0" eaLnBrk="1" hangingPunct="1">
              <a:buFont typeface="Arial" panose="020B0604020202020204" pitchFamily="34" charset="0"/>
              <a:buNone/>
              <a:defRPr/>
            </a:pPr>
            <a:r>
              <a:rPr lang="en-US" sz="1800" dirty="0"/>
              <a:t>Students will be able…</a:t>
            </a:r>
          </a:p>
          <a:p>
            <a:pPr lvl="0" fontAlgn="base"/>
            <a:r>
              <a:rPr lang="en-US" dirty="0"/>
              <a:t>Define consent, coercion and incapacitated</a:t>
            </a:r>
          </a:p>
          <a:p>
            <a:pPr lvl="0" fontAlgn="base"/>
            <a:r>
              <a:rPr lang="en-US" dirty="0"/>
              <a:t>Differentiate between a situation in which consent is clearly given and one in which it is not</a:t>
            </a:r>
          </a:p>
          <a:p>
            <a:pPr lvl="0" fontAlgn="base"/>
            <a:r>
              <a:rPr lang="en-US" dirty="0"/>
              <a:t>Demonstrate understanding that clear consent is part of a respectful relationship</a:t>
            </a:r>
          </a:p>
          <a:p>
            <a:pPr lvl="0" fontAlgn="base"/>
            <a:r>
              <a:rPr lang="en-US" dirty="0"/>
              <a:t>Describe characteristics of relationship abuse</a:t>
            </a:r>
          </a:p>
          <a:p>
            <a:pPr lvl="0" fontAlgn="base"/>
            <a:r>
              <a:rPr lang="en-US" dirty="0"/>
              <a:t>Name at least two resources a rape, sexual or relationship abuse survivor can access for more information and support</a:t>
            </a:r>
          </a:p>
          <a:p>
            <a:pPr eaLnBrk="1" hangingPunct="1">
              <a:defRPr/>
            </a:pPr>
            <a:endParaRPr lang="en-US" sz="1800" dirty="0"/>
          </a:p>
        </p:txBody>
      </p:sp>
      <p:sp>
        <p:nvSpPr>
          <p:cNvPr id="5" name="Text Placeholder 4"/>
          <p:cNvSpPr>
            <a:spLocks noGrp="1"/>
          </p:cNvSpPr>
          <p:nvPr>
            <p:ph type="body" sz="quarter" idx="3"/>
          </p:nvPr>
        </p:nvSpPr>
        <p:spPr>
          <a:xfrm>
            <a:off x="4645025" y="1884363"/>
            <a:ext cx="4041775" cy="639762"/>
          </a:xfrm>
          <a:solidFill>
            <a:schemeClr val="tx2">
              <a:lumMod val="40000"/>
              <a:lumOff val="60000"/>
            </a:schemeClr>
          </a:solidFill>
        </p:spPr>
        <p:txBody>
          <a:bodyPr/>
          <a:lstStyle/>
          <a:p>
            <a:pPr algn="ctr" eaLnBrk="1" hangingPunct="1">
              <a:defRPr/>
            </a:pPr>
            <a:r>
              <a:rPr lang="en-US" dirty="0"/>
              <a:t>Activities</a:t>
            </a:r>
          </a:p>
        </p:txBody>
      </p:sp>
      <p:sp>
        <p:nvSpPr>
          <p:cNvPr id="6" name="Content Placeholder 5"/>
          <p:cNvSpPr>
            <a:spLocks noGrp="1"/>
          </p:cNvSpPr>
          <p:nvPr>
            <p:ph sz="quarter" idx="4"/>
          </p:nvPr>
        </p:nvSpPr>
        <p:spPr>
          <a:xfrm>
            <a:off x="4645025" y="2560638"/>
            <a:ext cx="4041775" cy="4221162"/>
          </a:xfrm>
          <a:solidFill>
            <a:schemeClr val="tx2">
              <a:lumMod val="20000"/>
              <a:lumOff val="80000"/>
            </a:schemeClr>
          </a:solidFill>
        </p:spPr>
        <p:txBody>
          <a:bodyPr>
            <a:normAutofit fontScale="77500" lnSpcReduction="20000"/>
          </a:bodyPr>
          <a:lstStyle/>
          <a:p>
            <a:pPr eaLnBrk="1" hangingPunct="1">
              <a:defRPr/>
            </a:pPr>
            <a:r>
              <a:rPr lang="en-US" sz="1500" dirty="0"/>
              <a:t>Students will…</a:t>
            </a:r>
          </a:p>
          <a:p>
            <a:pPr eaLnBrk="1" hangingPunct="1">
              <a:defRPr/>
            </a:pPr>
            <a:r>
              <a:rPr lang="en-US" sz="1500" dirty="0"/>
              <a:t>Watch 3 videos</a:t>
            </a:r>
          </a:p>
          <a:p>
            <a:pPr lvl="1" eaLnBrk="1" hangingPunct="1">
              <a:defRPr/>
            </a:pPr>
            <a:r>
              <a:rPr lang="en-US" sz="1500" dirty="0"/>
              <a:t>“2 Minutes Will Change the Way You Think About Consent” https://www.youtube.com/watch?v=laMtr-rUEmY</a:t>
            </a:r>
          </a:p>
          <a:p>
            <a:pPr lvl="1" eaLnBrk="1" hangingPunct="1">
              <a:defRPr/>
            </a:pPr>
            <a:r>
              <a:rPr lang="en-US" sz="1500" dirty="0"/>
              <a:t> “Tea Consent” https://www.youtube.com/watch?v=fGoWLWS4-kU&amp;t=84s</a:t>
            </a:r>
          </a:p>
          <a:p>
            <a:pPr lvl="1">
              <a:defRPr/>
            </a:pPr>
            <a:r>
              <a:rPr lang="en-US" sz="1500" dirty="0"/>
              <a:t>“Pitch Perfect 2 Trailer-Ellen Show Version” </a:t>
            </a:r>
            <a:r>
              <a:rPr lang="en-US" sz="1500" dirty="0">
                <a:hlinkClick r:id="rId2"/>
              </a:rPr>
              <a:t>https://www.youtube.com/watch?v=KBwOYQd21TY</a:t>
            </a:r>
            <a:r>
              <a:rPr lang="en-US" sz="1500" dirty="0"/>
              <a:t> (2:10-2:27) </a:t>
            </a:r>
          </a:p>
          <a:p>
            <a:r>
              <a:rPr lang="en-US" sz="1500" dirty="0"/>
              <a:t>Develop a working definition of consent, coercion and incapacitated </a:t>
            </a:r>
          </a:p>
          <a:p>
            <a:r>
              <a:rPr lang="en-US" sz="1500" dirty="0"/>
              <a:t>Review Sexual Assault, Statutory Rape, and Sexual Harassment in accordance with NV law. </a:t>
            </a:r>
          </a:p>
          <a:p>
            <a:r>
              <a:rPr lang="en-US" sz="1500" dirty="0"/>
              <a:t>5 Types of Relationship Abuse </a:t>
            </a:r>
          </a:p>
          <a:p>
            <a:r>
              <a:rPr lang="en-US" sz="1500" dirty="0"/>
              <a:t>Makings of a Healthy Relationship </a:t>
            </a:r>
          </a:p>
          <a:p>
            <a:r>
              <a:rPr lang="en-US" sz="1500" dirty="0"/>
              <a:t>If you Think Your Relationship is Unhealthy Is it Abuse If…?  T/F activity </a:t>
            </a:r>
          </a:p>
          <a:p>
            <a:pPr eaLnBrk="1" hangingPunct="1">
              <a:defRPr/>
            </a:pPr>
            <a:endParaRPr lang="en-US" sz="1200" dirty="0"/>
          </a:p>
        </p:txBody>
      </p:sp>
    </p:spTree>
    <p:extLst>
      <p:ext uri="{BB962C8B-B14F-4D97-AF65-F5344CB8AC3E}">
        <p14:creationId xmlns:p14="http://schemas.microsoft.com/office/powerpoint/2010/main" val="3922487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4A3DA-3E9A-8C42-A528-E4F394B417FC}"/>
              </a:ext>
            </a:extLst>
          </p:cNvPr>
          <p:cNvSpPr>
            <a:spLocks noGrp="1"/>
          </p:cNvSpPr>
          <p:nvPr>
            <p:ph type="title"/>
          </p:nvPr>
        </p:nvSpPr>
        <p:spPr/>
        <p:txBody>
          <a:bodyPr/>
          <a:lstStyle/>
          <a:p>
            <a:r>
              <a:rPr lang="en-US" dirty="0"/>
              <a:t>Where do I find the SHARE lessons?</a:t>
            </a:r>
          </a:p>
        </p:txBody>
      </p:sp>
      <p:sp>
        <p:nvSpPr>
          <p:cNvPr id="3" name="Content Placeholder 2">
            <a:extLst>
              <a:ext uri="{FF2B5EF4-FFF2-40B4-BE49-F238E27FC236}">
                <a16:creationId xmlns:a16="http://schemas.microsoft.com/office/drawing/2014/main" id="{74CC7A6D-FDF6-4E47-A490-E8BAFC1429C7}"/>
              </a:ext>
            </a:extLst>
          </p:cNvPr>
          <p:cNvSpPr>
            <a:spLocks noGrp="1"/>
          </p:cNvSpPr>
          <p:nvPr>
            <p:ph idx="1"/>
          </p:nvPr>
        </p:nvSpPr>
        <p:spPr/>
        <p:txBody>
          <a:bodyPr/>
          <a:lstStyle/>
          <a:p>
            <a:pPr marL="0" indent="0">
              <a:buNone/>
            </a:pPr>
            <a:endParaRPr lang="en-US" dirty="0">
              <a:hlinkClick r:id="rId2"/>
            </a:endParaRPr>
          </a:p>
          <a:p>
            <a:r>
              <a:rPr lang="en-US" sz="2800" dirty="0"/>
              <a:t>The SHARE lessons are located within the WCSD webpage at:</a:t>
            </a:r>
          </a:p>
          <a:p>
            <a:endParaRPr lang="en-US" dirty="0">
              <a:hlinkClick r:id="rId2"/>
            </a:endParaRPr>
          </a:p>
          <a:p>
            <a:pPr lvl="1"/>
            <a:r>
              <a:rPr lang="en-US" sz="2800" dirty="0">
                <a:hlinkClick r:id="rId2"/>
              </a:rPr>
              <a:t>https://www.washoeschools.net/Domain/483</a:t>
            </a:r>
            <a:endParaRPr lang="en-US" sz="2800" dirty="0"/>
          </a:p>
          <a:p>
            <a:pPr lvl="1"/>
            <a:endParaRPr lang="en-US" sz="2800" dirty="0"/>
          </a:p>
          <a:p>
            <a:pPr marL="457200" lvl="1" indent="0">
              <a:buNone/>
            </a:pPr>
            <a:endParaRPr lang="en-US" sz="2800" dirty="0"/>
          </a:p>
        </p:txBody>
      </p:sp>
    </p:spTree>
    <p:extLst>
      <p:ext uri="{BB962C8B-B14F-4D97-AF65-F5344CB8AC3E}">
        <p14:creationId xmlns:p14="http://schemas.microsoft.com/office/powerpoint/2010/main" val="995793007"/>
      </p:ext>
    </p:extLst>
  </p:cSld>
  <p:clrMapOvr>
    <a:masterClrMapping/>
  </p:clrMapOvr>
  <mc:AlternateContent xmlns:mc="http://schemas.openxmlformats.org/markup-compatibility/2006" xmlns:p14="http://schemas.microsoft.com/office/powerpoint/2010/main">
    <mc:Choice Requires="p14">
      <p:transition spd="slow" p14:dur="2000" advTm="12838"/>
    </mc:Choice>
    <mc:Fallback xmlns="">
      <p:transition spd="slow" advTm="1283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Community resources contacted to support the development of a scientifically-based </a:t>
            </a:r>
            <a:br>
              <a:rPr lang="en-US" sz="2800" dirty="0"/>
            </a:br>
            <a:r>
              <a:rPr lang="en-US" sz="2800" dirty="0"/>
              <a:t>and factual curriculum</a:t>
            </a:r>
          </a:p>
        </p:txBody>
      </p:sp>
      <p:sp>
        <p:nvSpPr>
          <p:cNvPr id="3" name="Content Placeholder 2"/>
          <p:cNvSpPr>
            <a:spLocks noGrp="1"/>
          </p:cNvSpPr>
          <p:nvPr>
            <p:ph idx="1"/>
          </p:nvPr>
        </p:nvSpPr>
        <p:spPr>
          <a:xfrm>
            <a:off x="762000" y="2209800"/>
            <a:ext cx="8229600" cy="4451928"/>
          </a:xfrm>
        </p:spPr>
        <p:txBody>
          <a:bodyPr>
            <a:normAutofit lnSpcReduction="10000"/>
          </a:bodyPr>
          <a:lstStyle/>
          <a:p>
            <a:r>
              <a:rPr lang="en-US" sz="2800" dirty="0"/>
              <a:t> Washoe County Health District</a:t>
            </a:r>
          </a:p>
          <a:p>
            <a:r>
              <a:rPr lang="en-US" sz="2800" dirty="0"/>
              <a:t> Northern Nevada Hopes</a:t>
            </a:r>
          </a:p>
          <a:p>
            <a:r>
              <a:rPr lang="en-US" sz="2800" dirty="0"/>
              <a:t> Nevada Public Health Foundation</a:t>
            </a:r>
          </a:p>
          <a:p>
            <a:r>
              <a:rPr lang="en-US" sz="2800" dirty="0"/>
              <a:t> UNR-Human Development and Family Studies Dept.</a:t>
            </a:r>
          </a:p>
          <a:p>
            <a:r>
              <a:rPr lang="en-US" sz="2800" dirty="0"/>
              <a:t> TMCC-Equity and Diversity</a:t>
            </a:r>
          </a:p>
          <a:p>
            <a:r>
              <a:rPr lang="en-US" sz="2800" dirty="0"/>
              <a:t> TAG-Transgender Allies Group</a:t>
            </a:r>
          </a:p>
          <a:p>
            <a:r>
              <a:rPr lang="en-US" sz="2800" dirty="0"/>
              <a:t> Planned Parenthood</a:t>
            </a:r>
          </a:p>
          <a:p>
            <a:r>
              <a:rPr lang="en-US" sz="2800" dirty="0"/>
              <a:t> Local Medical Provider-OBGYN</a:t>
            </a:r>
          </a:p>
          <a:p>
            <a:endParaRPr lang="en-US" dirty="0"/>
          </a:p>
          <a:p>
            <a:endParaRPr lang="en-US" dirty="0"/>
          </a:p>
        </p:txBody>
      </p:sp>
    </p:spTree>
    <p:extLst>
      <p:ext uri="{BB962C8B-B14F-4D97-AF65-F5344CB8AC3E}">
        <p14:creationId xmlns:p14="http://schemas.microsoft.com/office/powerpoint/2010/main" val="3211619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p:txBody>
          <a:bodyPr/>
          <a:lstStyle/>
          <a:p>
            <a:pPr eaLnBrk="1" hangingPunct="1"/>
            <a:r>
              <a:rPr lang="en-US" altLang="en-US"/>
              <a:t>Lesson Resources</a:t>
            </a:r>
          </a:p>
        </p:txBody>
      </p:sp>
      <p:sp>
        <p:nvSpPr>
          <p:cNvPr id="8" name="Content Placeholder 7"/>
          <p:cNvSpPr>
            <a:spLocks noGrp="1"/>
          </p:cNvSpPr>
          <p:nvPr>
            <p:ph idx="1"/>
          </p:nvPr>
        </p:nvSpPr>
        <p:spPr>
          <a:xfrm>
            <a:off x="457200" y="1757363"/>
            <a:ext cx="8229600" cy="4095750"/>
          </a:xfrm>
        </p:spPr>
        <p:txBody>
          <a:bodyPr/>
          <a:lstStyle/>
          <a:p>
            <a:pPr marL="182880" indent="-182880" defTabSz="91440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800" dirty="0">
                <a:solidFill>
                  <a:prstClr val="black"/>
                </a:solidFill>
                <a:latin typeface="Times New Roman" panose="02020603050405020304" pitchFamily="18" charset="0"/>
                <a:ea typeface="+mn-ea"/>
                <a:cs typeface="Times New Roman" panose="02020603050405020304" pitchFamily="18" charset="0"/>
              </a:rPr>
              <a:t>Corina, H. (2016). </a:t>
            </a:r>
            <a:r>
              <a:rPr lang="en-US" sz="1800" i="1" dirty="0">
                <a:solidFill>
                  <a:prstClr val="black"/>
                </a:solidFill>
                <a:latin typeface="Times New Roman" panose="02020603050405020304" pitchFamily="18" charset="0"/>
                <a:ea typeface="+mn-ea"/>
                <a:cs typeface="Times New Roman" panose="02020603050405020304" pitchFamily="18" charset="0"/>
              </a:rPr>
              <a:t>S.E.X. the all-you-need-to-know sexuality guide to get you through 	your teens and twenties</a:t>
            </a:r>
            <a:r>
              <a:rPr lang="en-US" sz="1800" dirty="0">
                <a:solidFill>
                  <a:prstClr val="black"/>
                </a:solidFill>
                <a:latin typeface="Times New Roman" panose="02020603050405020304" pitchFamily="18" charset="0"/>
                <a:ea typeface="+mn-ea"/>
                <a:cs typeface="Times New Roman" panose="02020603050405020304" pitchFamily="18" charset="0"/>
              </a:rPr>
              <a:t>. Boston, MA: DaCapo Press.</a:t>
            </a:r>
          </a:p>
          <a:p>
            <a:pPr marL="182880" indent="-182880" defTabSz="91440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800" dirty="0">
                <a:solidFill>
                  <a:prstClr val="black"/>
                </a:solidFill>
                <a:latin typeface="Times New Roman" panose="02020603050405020304" pitchFamily="18" charset="0"/>
                <a:ea typeface="+mn-ea"/>
                <a:cs typeface="Times New Roman" panose="02020603050405020304" pitchFamily="18" charset="0"/>
              </a:rPr>
              <a:t>Montfort, S., &amp; Brick, P. (2016). </a:t>
            </a:r>
            <a:r>
              <a:rPr lang="en-US" sz="1800" i="1" dirty="0">
                <a:solidFill>
                  <a:prstClr val="black"/>
                </a:solidFill>
                <a:latin typeface="Times New Roman" panose="02020603050405020304" pitchFamily="18" charset="0"/>
                <a:ea typeface="+mn-ea"/>
                <a:cs typeface="Times New Roman" panose="02020603050405020304" pitchFamily="18" charset="0"/>
              </a:rPr>
              <a:t>Unequal partners; Teaching about power, consent 	and healthy relationships</a:t>
            </a:r>
            <a:r>
              <a:rPr lang="en-US" sz="1800" dirty="0">
                <a:solidFill>
                  <a:prstClr val="black"/>
                </a:solidFill>
                <a:latin typeface="Times New Roman" panose="02020603050405020304" pitchFamily="18" charset="0"/>
                <a:ea typeface="+mn-ea"/>
                <a:cs typeface="Times New Roman" panose="02020603050405020304" pitchFamily="18" charset="0"/>
              </a:rPr>
              <a:t> (4</a:t>
            </a:r>
            <a:r>
              <a:rPr lang="en-US" sz="1800" baseline="30000" dirty="0">
                <a:solidFill>
                  <a:prstClr val="black"/>
                </a:solidFill>
                <a:latin typeface="Times New Roman" panose="02020603050405020304" pitchFamily="18" charset="0"/>
                <a:ea typeface="+mn-ea"/>
                <a:cs typeface="Times New Roman" panose="02020603050405020304" pitchFamily="18" charset="0"/>
              </a:rPr>
              <a:t>th</a:t>
            </a:r>
            <a:r>
              <a:rPr lang="en-US" sz="1800" dirty="0">
                <a:solidFill>
                  <a:prstClr val="black"/>
                </a:solidFill>
                <a:latin typeface="Times New Roman" panose="02020603050405020304" pitchFamily="18" charset="0"/>
                <a:ea typeface="+mn-ea"/>
                <a:cs typeface="Times New Roman" panose="02020603050405020304" pitchFamily="18" charset="0"/>
              </a:rPr>
              <a:t> ed.) Morristown, NJ: The Center for Sex 	Education. </a:t>
            </a:r>
          </a:p>
          <a:p>
            <a:pPr marL="182880" indent="-182880" defTabSz="91440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800" dirty="0">
                <a:solidFill>
                  <a:prstClr val="black"/>
                </a:solidFill>
                <a:latin typeface="Times New Roman" panose="02020603050405020304" pitchFamily="18" charset="0"/>
                <a:ea typeface="+mn-ea"/>
                <a:cs typeface="Times New Roman" panose="02020603050405020304" pitchFamily="18" charset="0"/>
              </a:rPr>
              <a:t>National Guidelines task Force. (2004). </a:t>
            </a:r>
            <a:r>
              <a:rPr lang="en-US" sz="1800" i="1" dirty="0">
                <a:solidFill>
                  <a:prstClr val="black"/>
                </a:solidFill>
                <a:latin typeface="Times New Roman" panose="02020603050405020304" pitchFamily="18" charset="0"/>
                <a:ea typeface="+mn-ea"/>
                <a:cs typeface="Times New Roman" panose="02020603050405020304" pitchFamily="18" charset="0"/>
              </a:rPr>
              <a:t>Guidelines for comprehensive sexuality 	education</a:t>
            </a:r>
            <a:r>
              <a:rPr lang="en-US" sz="1800" dirty="0">
                <a:solidFill>
                  <a:prstClr val="black"/>
                </a:solidFill>
                <a:latin typeface="Times New Roman" panose="02020603050405020304" pitchFamily="18" charset="0"/>
                <a:ea typeface="+mn-ea"/>
                <a:cs typeface="Times New Roman" panose="02020603050405020304" pitchFamily="18" charset="0"/>
              </a:rPr>
              <a:t> (3</a:t>
            </a:r>
            <a:r>
              <a:rPr lang="en-US" sz="1800" baseline="30000" dirty="0">
                <a:solidFill>
                  <a:prstClr val="black"/>
                </a:solidFill>
                <a:latin typeface="Times New Roman" panose="02020603050405020304" pitchFamily="18" charset="0"/>
                <a:ea typeface="+mn-ea"/>
                <a:cs typeface="Times New Roman" panose="02020603050405020304" pitchFamily="18" charset="0"/>
              </a:rPr>
              <a:t>rd</a:t>
            </a:r>
            <a:r>
              <a:rPr lang="en-US" sz="1800" dirty="0">
                <a:solidFill>
                  <a:prstClr val="black"/>
                </a:solidFill>
                <a:latin typeface="Times New Roman" panose="02020603050405020304" pitchFamily="18" charset="0"/>
                <a:ea typeface="+mn-ea"/>
                <a:cs typeface="Times New Roman" panose="02020603050405020304" pitchFamily="18" charset="0"/>
              </a:rPr>
              <a:t> ed.). New York, NY: SEICUS</a:t>
            </a:r>
          </a:p>
          <a:p>
            <a:pPr marL="182880" indent="-182880" defTabSz="91440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800" dirty="0">
                <a:solidFill>
                  <a:prstClr val="black"/>
                </a:solidFill>
                <a:latin typeface="Times New Roman" panose="02020603050405020304" pitchFamily="18" charset="0"/>
                <a:ea typeface="+mn-ea"/>
                <a:cs typeface="Times New Roman" panose="02020603050405020304" pitchFamily="18" charset="0"/>
              </a:rPr>
              <a:t>Schroeder, E., Goldfarb, E., &amp; </a:t>
            </a:r>
            <a:r>
              <a:rPr lang="en-US" sz="1800" dirty="0" err="1">
                <a:solidFill>
                  <a:prstClr val="black"/>
                </a:solidFill>
                <a:latin typeface="Times New Roman" panose="02020603050405020304" pitchFamily="18" charset="0"/>
                <a:ea typeface="+mn-ea"/>
                <a:cs typeface="Times New Roman" panose="02020603050405020304" pitchFamily="18" charset="0"/>
              </a:rPr>
              <a:t>Gelperin</a:t>
            </a:r>
            <a:r>
              <a:rPr lang="en-US" sz="1800" dirty="0">
                <a:solidFill>
                  <a:prstClr val="black"/>
                </a:solidFill>
                <a:latin typeface="Times New Roman" panose="02020603050405020304" pitchFamily="18" charset="0"/>
                <a:ea typeface="+mn-ea"/>
                <a:cs typeface="Times New Roman" panose="02020603050405020304" pitchFamily="18" charset="0"/>
              </a:rPr>
              <a:t>, N. (2015). </a:t>
            </a:r>
            <a:r>
              <a:rPr lang="en-US" sz="1800" i="1" dirty="0">
                <a:solidFill>
                  <a:prstClr val="black"/>
                </a:solidFill>
                <a:latin typeface="Times New Roman" panose="02020603050405020304" pitchFamily="18" charset="0"/>
                <a:ea typeface="+mn-ea"/>
                <a:cs typeface="Times New Roman" panose="02020603050405020304" pitchFamily="18" charset="0"/>
              </a:rPr>
              <a:t>Rights, respect, responsibility; A 	k-12 Sexuality Education Curriculum. </a:t>
            </a:r>
            <a:r>
              <a:rPr lang="en-US" sz="1800" dirty="0">
                <a:solidFill>
                  <a:prstClr val="black"/>
                </a:solidFill>
                <a:latin typeface="Times New Roman" panose="02020603050405020304" pitchFamily="18" charset="0"/>
                <a:ea typeface="+mn-ea"/>
                <a:cs typeface="Times New Roman" panose="02020603050405020304" pitchFamily="18" charset="0"/>
              </a:rPr>
              <a:t>Advocates for Youth.</a:t>
            </a:r>
            <a:endParaRPr lang="en-US" sz="1800" i="1" dirty="0">
              <a:solidFill>
                <a:prstClr val="black"/>
              </a:solidFill>
              <a:latin typeface="Times New Roman" panose="02020603050405020304" pitchFamily="18" charset="0"/>
              <a:ea typeface="+mn-ea"/>
              <a:cs typeface="Times New Roman" panose="02020603050405020304" pitchFamily="18" charset="0"/>
            </a:endParaRPr>
          </a:p>
          <a:p>
            <a:pPr marL="182880" indent="-182880" defTabSz="91440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800" dirty="0">
                <a:solidFill>
                  <a:prstClr val="black"/>
                </a:solidFill>
                <a:latin typeface="Times New Roman" panose="02020603050405020304" pitchFamily="18" charset="0"/>
                <a:ea typeface="+mn-ea"/>
                <a:cs typeface="Times New Roman" panose="02020603050405020304" pitchFamily="18" charset="0"/>
              </a:rPr>
              <a:t>Tavern, B. , Milstein, S., &amp; Montfort, S. (</a:t>
            </a:r>
            <a:r>
              <a:rPr lang="en-US" sz="1800" dirty="0" err="1">
                <a:solidFill>
                  <a:prstClr val="black"/>
                </a:solidFill>
                <a:latin typeface="Times New Roman" panose="02020603050405020304" pitchFamily="18" charset="0"/>
                <a:ea typeface="+mn-ea"/>
                <a:cs typeface="Times New Roman" panose="02020603050405020304" pitchFamily="18" charset="0"/>
              </a:rPr>
              <a:t>Eds</a:t>
            </a:r>
            <a:r>
              <a:rPr lang="en-US" sz="1800" dirty="0">
                <a:solidFill>
                  <a:prstClr val="black"/>
                </a:solidFill>
                <a:latin typeface="Times New Roman" panose="02020603050405020304" pitchFamily="18" charset="0"/>
                <a:ea typeface="+mn-ea"/>
                <a:cs typeface="Times New Roman" panose="02020603050405020304" pitchFamily="18" charset="0"/>
              </a:rPr>
              <a:t>). (2012). </a:t>
            </a:r>
            <a:r>
              <a:rPr lang="en-US" sz="1800" i="1" dirty="0">
                <a:solidFill>
                  <a:prstClr val="black"/>
                </a:solidFill>
                <a:latin typeface="Times New Roman" panose="02020603050405020304" pitchFamily="18" charset="0"/>
                <a:ea typeface="+mn-ea"/>
                <a:cs typeface="Times New Roman" panose="02020603050405020304" pitchFamily="18" charset="0"/>
              </a:rPr>
              <a:t>Teaching Safer Sex </a:t>
            </a:r>
            <a:r>
              <a:rPr lang="en-US" sz="1800" dirty="0">
                <a:solidFill>
                  <a:prstClr val="black"/>
                </a:solidFill>
                <a:latin typeface="Times New Roman" panose="02020603050405020304" pitchFamily="18" charset="0"/>
                <a:ea typeface="+mn-ea"/>
                <a:cs typeface="Times New Roman" panose="02020603050405020304" pitchFamily="18" charset="0"/>
              </a:rPr>
              <a:t>(3</a:t>
            </a:r>
            <a:r>
              <a:rPr lang="en-US" sz="1800" baseline="30000" dirty="0">
                <a:solidFill>
                  <a:prstClr val="black"/>
                </a:solidFill>
                <a:latin typeface="Times New Roman" panose="02020603050405020304" pitchFamily="18" charset="0"/>
                <a:ea typeface="+mn-ea"/>
                <a:cs typeface="Times New Roman" panose="02020603050405020304" pitchFamily="18" charset="0"/>
              </a:rPr>
              <a:t>rd</a:t>
            </a:r>
            <a:r>
              <a:rPr lang="en-US" sz="1800" dirty="0">
                <a:solidFill>
                  <a:prstClr val="black"/>
                </a:solidFill>
                <a:latin typeface="Times New Roman" panose="02020603050405020304" pitchFamily="18" charset="0"/>
                <a:ea typeface="+mn-ea"/>
                <a:cs typeface="Times New Roman" panose="02020603050405020304" pitchFamily="18" charset="0"/>
              </a:rPr>
              <a:t> ed.). 	Morristown, NJ: The Center for Family Life Education.</a:t>
            </a:r>
          </a:p>
          <a:p>
            <a:pPr marL="182880" indent="-182880" defTabSz="91440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800" dirty="0" err="1">
                <a:solidFill>
                  <a:prstClr val="black"/>
                </a:solidFill>
                <a:latin typeface="Times New Roman" panose="02020603050405020304" pitchFamily="18" charset="0"/>
                <a:ea typeface="+mn-ea"/>
                <a:cs typeface="Times New Roman" panose="02020603050405020304" pitchFamily="18" charset="0"/>
              </a:rPr>
              <a:t>Vernacchio</a:t>
            </a:r>
            <a:r>
              <a:rPr lang="en-US" sz="1800" dirty="0">
                <a:solidFill>
                  <a:prstClr val="black"/>
                </a:solidFill>
                <a:latin typeface="Times New Roman" panose="02020603050405020304" pitchFamily="18" charset="0"/>
                <a:ea typeface="+mn-ea"/>
                <a:cs typeface="Times New Roman" panose="02020603050405020304" pitchFamily="18" charset="0"/>
              </a:rPr>
              <a:t>, A. (2014). </a:t>
            </a:r>
            <a:r>
              <a:rPr lang="en-US" sz="1800" i="1" dirty="0">
                <a:solidFill>
                  <a:prstClr val="black"/>
                </a:solidFill>
                <a:latin typeface="Times New Roman" panose="02020603050405020304" pitchFamily="18" charset="0"/>
                <a:ea typeface="+mn-ea"/>
                <a:cs typeface="Times New Roman" panose="02020603050405020304" pitchFamily="18" charset="0"/>
              </a:rPr>
              <a:t>For goodness sex; Changing the way we talk to teens about 	sexuality, values, and health</a:t>
            </a:r>
            <a:r>
              <a:rPr lang="en-US" sz="1800" dirty="0">
                <a:solidFill>
                  <a:prstClr val="black"/>
                </a:solidFill>
                <a:latin typeface="Times New Roman" panose="02020603050405020304" pitchFamily="18" charset="0"/>
                <a:ea typeface="+mn-ea"/>
                <a:cs typeface="Times New Roman" panose="02020603050405020304" pitchFamily="18" charset="0"/>
              </a:rPr>
              <a:t>. New York, NY: Harper Collins Publisher.</a:t>
            </a:r>
          </a:p>
          <a:p>
            <a:pPr marL="182880" indent="-182880" defTabSz="91440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endParaRPr lang="en-US" sz="1800" dirty="0">
              <a:solidFill>
                <a:prstClr val="black"/>
              </a:solidFill>
              <a:latin typeface="Rockwell" panose="02060603020205020403"/>
              <a:ea typeface="+mn-ea"/>
            </a:endParaRPr>
          </a:p>
          <a:p>
            <a:pPr eaLnBrk="1" hangingPunct="1">
              <a:defRPr/>
            </a:pPr>
            <a:endParaRPr lang="en-US" sz="1800" dirty="0"/>
          </a:p>
        </p:txBody>
      </p:sp>
    </p:spTree>
    <p:extLst>
      <p:ext uri="{BB962C8B-B14F-4D97-AF65-F5344CB8AC3E}">
        <p14:creationId xmlns:p14="http://schemas.microsoft.com/office/powerpoint/2010/main" val="2495051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38090" y="482322"/>
            <a:ext cx="2742436" cy="5571624"/>
          </a:xfrm>
        </p:spPr>
        <p:txBody>
          <a:bodyPr anchor="ctr">
            <a:normAutofit/>
          </a:bodyPr>
          <a:lstStyle/>
          <a:p>
            <a:pPr eaLnBrk="1" hangingPunct="1"/>
            <a:r>
              <a:rPr lang="en-US" altLang="en-US" sz="3200"/>
              <a:t>For more information:</a:t>
            </a:r>
            <a:br>
              <a:rPr lang="en-US" altLang="en-US" sz="3200"/>
            </a:br>
            <a:r>
              <a:rPr lang="en-US" altLang="en-US" sz="3200"/>
              <a:t>please contact us at</a:t>
            </a:r>
          </a:p>
        </p:txBody>
      </p:sp>
      <p:graphicFrame>
        <p:nvGraphicFramePr>
          <p:cNvPr id="16391" name="Content Placeholder 2">
            <a:extLst>
              <a:ext uri="{FF2B5EF4-FFF2-40B4-BE49-F238E27FC236}">
                <a16:creationId xmlns:a16="http://schemas.microsoft.com/office/drawing/2014/main" id="{09169793-2BBA-4983-99AA-E91E19AD2E0E}"/>
              </a:ext>
            </a:extLst>
          </p:cNvPr>
          <p:cNvGraphicFramePr>
            <a:graphicFrameLocks noGrp="1"/>
          </p:cNvGraphicFramePr>
          <p:nvPr>
            <p:ph idx="1"/>
          </p:nvPr>
        </p:nvGraphicFramePr>
        <p:xfrm>
          <a:off x="473868" y="482322"/>
          <a:ext cx="5200747" cy="55732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Audio 1">
            <a:hlinkClick r:id="" action="ppaction://media"/>
            <a:extLst>
              <a:ext uri="{FF2B5EF4-FFF2-40B4-BE49-F238E27FC236}">
                <a16:creationId xmlns:a16="http://schemas.microsoft.com/office/drawing/2014/main" id="{22AE6B9E-A598-844D-B369-AC19412869A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2198943329"/>
      </p:ext>
    </p:extLst>
  </p:cSld>
  <p:clrMapOvr>
    <a:masterClrMapping/>
  </p:clrMapOvr>
  <mc:AlternateContent xmlns:mc="http://schemas.openxmlformats.org/markup-compatibility/2006" xmlns:p14="http://schemas.microsoft.com/office/powerpoint/2010/main">
    <mc:Choice Requires="p14">
      <p:transition spd="slow" p14:dur="2000" advTm="31340"/>
    </mc:Choice>
    <mc:Fallback xmlns="">
      <p:transition spd="slow" advTm="313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B73DA-469D-EA46-0ADA-DF85E29B4F6D}"/>
              </a:ext>
            </a:extLst>
          </p:cNvPr>
          <p:cNvSpPr>
            <a:spLocks noGrp="1"/>
          </p:cNvSpPr>
          <p:nvPr>
            <p:ph type="title"/>
          </p:nvPr>
        </p:nvSpPr>
        <p:spPr/>
        <p:txBody>
          <a:bodyPr/>
          <a:lstStyle/>
          <a:p>
            <a:r>
              <a:rPr lang="en-US" dirty="0"/>
              <a:t>Mission of S.H.A.R.E</a:t>
            </a:r>
          </a:p>
        </p:txBody>
      </p:sp>
      <p:sp>
        <p:nvSpPr>
          <p:cNvPr id="4" name="Content Placeholder 2">
            <a:extLst>
              <a:ext uri="{FF2B5EF4-FFF2-40B4-BE49-F238E27FC236}">
                <a16:creationId xmlns:a16="http://schemas.microsoft.com/office/drawing/2014/main" id="{B91D3CEF-8CB0-5867-DD0B-9A2A9B6CB0A8}"/>
              </a:ext>
            </a:extLst>
          </p:cNvPr>
          <p:cNvSpPr txBox="1">
            <a:spLocks/>
          </p:cNvSpPr>
          <p:nvPr/>
        </p:nvSpPr>
        <p:spPr>
          <a:xfrm>
            <a:off x="1022274" y="1752600"/>
            <a:ext cx="7200897" cy="3785206"/>
          </a:xfrm>
          <a:prstGeom prst="rect">
            <a:avLst/>
          </a:prstGeom>
        </p:spPr>
        <p:txBody>
          <a:bodyPr vert="horz" lIns="91440" tIns="45720" rIns="91440" bIns="45720" rtlCol="0" anchor="t">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fontAlgn="auto">
              <a:spcAft>
                <a:spcPts val="0"/>
              </a:spcAft>
              <a:buSzPct val="114999"/>
            </a:pPr>
            <a:r>
              <a:rPr lang="en-US" dirty="0">
                <a:solidFill>
                  <a:srgbClr val="333333"/>
                </a:solidFill>
                <a:latin typeface="Gill Sans MT"/>
              </a:rPr>
              <a:t>In line with WCSD’s commitment to supporting parents to make informed decisions about their child’s education</a:t>
            </a:r>
            <a:r>
              <a:rPr lang="en-US" dirty="0">
                <a:solidFill>
                  <a:srgbClr val="000000"/>
                </a:solidFill>
                <a:latin typeface="Gill Sans MT"/>
                <a:cs typeface="Calibri"/>
              </a:rPr>
              <a:t>,</a:t>
            </a:r>
            <a:r>
              <a:rPr lang="en-US" dirty="0">
                <a:solidFill>
                  <a:srgbClr val="333333"/>
                </a:solidFill>
                <a:latin typeface="Gill Sans MT"/>
              </a:rPr>
              <a:t> The Washoe County School District's Sexuality, Health and Responsibility Education (S.H.A.R.E.) program  provides students with a factual, comprehensive, abstinence-based instructional program delivered by specially trained teachers and counselors addressing:</a:t>
            </a:r>
          </a:p>
          <a:p>
            <a:pPr fontAlgn="auto">
              <a:spcAft>
                <a:spcPts val="0"/>
              </a:spcAft>
              <a:buSzPct val="114999"/>
            </a:pPr>
            <a:r>
              <a:rPr lang="en-US" dirty="0">
                <a:solidFill>
                  <a:srgbClr val="333333"/>
                </a:solidFill>
                <a:latin typeface="Gill Sans MT"/>
              </a:rPr>
              <a:t> HIV/AIDS awareness, </a:t>
            </a:r>
          </a:p>
          <a:p>
            <a:pPr fontAlgn="auto">
              <a:spcAft>
                <a:spcPts val="0"/>
              </a:spcAft>
              <a:buSzPct val="114999"/>
            </a:pPr>
            <a:r>
              <a:rPr lang="en-US" dirty="0">
                <a:solidFill>
                  <a:srgbClr val="333333"/>
                </a:solidFill>
                <a:latin typeface="Gill Sans MT"/>
              </a:rPr>
              <a:t>Reproductive Systems, </a:t>
            </a:r>
          </a:p>
          <a:p>
            <a:pPr fontAlgn="auto">
              <a:spcAft>
                <a:spcPts val="0"/>
              </a:spcAft>
              <a:buSzPct val="114999"/>
            </a:pPr>
            <a:r>
              <a:rPr lang="en-US" dirty="0">
                <a:solidFill>
                  <a:srgbClr val="333333"/>
                </a:solidFill>
                <a:latin typeface="Gill Sans MT"/>
              </a:rPr>
              <a:t>Sexually Transmitted Infections (STI’s) </a:t>
            </a:r>
          </a:p>
          <a:p>
            <a:pPr fontAlgn="auto">
              <a:spcAft>
                <a:spcPts val="0"/>
              </a:spcAft>
              <a:buSzPct val="114999"/>
            </a:pPr>
            <a:r>
              <a:rPr lang="en-US" dirty="0">
                <a:solidFill>
                  <a:srgbClr val="333333"/>
                </a:solidFill>
                <a:latin typeface="Gill Sans MT"/>
              </a:rPr>
              <a:t>and Sexual Responsibility. </a:t>
            </a:r>
          </a:p>
        </p:txBody>
      </p:sp>
    </p:spTree>
    <p:extLst>
      <p:ext uri="{BB962C8B-B14F-4D97-AF65-F5344CB8AC3E}">
        <p14:creationId xmlns:p14="http://schemas.microsoft.com/office/powerpoint/2010/main" val="2659816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38758" y="382385"/>
            <a:ext cx="7633742" cy="760615"/>
          </a:xfrm>
        </p:spPr>
        <p:txBody>
          <a:bodyPr>
            <a:normAutofit fontScale="90000"/>
          </a:bodyPr>
          <a:lstStyle/>
          <a:p>
            <a:pPr eaLnBrk="1" fontAlgn="auto" hangingPunct="1">
              <a:spcAft>
                <a:spcPts val="0"/>
              </a:spcAft>
              <a:defRPr/>
            </a:pPr>
            <a:r>
              <a:rPr lang="en-US" sz="4400" dirty="0"/>
              <a:t>S.H.A.R.E. PROGRAM BACKGROUND</a:t>
            </a:r>
          </a:p>
        </p:txBody>
      </p:sp>
      <p:sp>
        <p:nvSpPr>
          <p:cNvPr id="3" name="Content Placeholder 10">
            <a:extLst>
              <a:ext uri="{FF2B5EF4-FFF2-40B4-BE49-F238E27FC236}">
                <a16:creationId xmlns:a16="http://schemas.microsoft.com/office/drawing/2014/main" id="{1B266582-B549-AE38-E83B-C371C9342F19}"/>
              </a:ext>
            </a:extLst>
          </p:cNvPr>
          <p:cNvSpPr>
            <a:spLocks noGrp="1"/>
          </p:cNvSpPr>
          <p:nvPr>
            <p:ph idx="1"/>
          </p:nvPr>
        </p:nvSpPr>
        <p:spPr>
          <a:xfrm>
            <a:off x="938213" y="1383662"/>
            <a:ext cx="7634287" cy="5105400"/>
          </a:xfrm>
        </p:spPr>
        <p:txBody>
          <a:bodyPr>
            <a:noAutofit/>
          </a:bodyPr>
          <a:lstStyle/>
          <a:p>
            <a:pPr>
              <a:lnSpc>
                <a:spcPct val="90000"/>
              </a:lnSpc>
            </a:pPr>
            <a:r>
              <a:rPr lang="en-US" altLang="en-US" dirty="0">
                <a:solidFill>
                  <a:srgbClr val="373737"/>
                </a:solidFill>
              </a:rPr>
              <a:t>In 1987, the Nevada legislature passed NRS 389.065 (now 389.036).  This law requires all school districts in Nevada to “establish a course of factual instruction concerning Acquired Immune Deficiency Syndrome and instruction on the human reproductive system related communicable diseases, and sexual responsibility”.  The law requires each of the districts to establish a sex education advisory committee to advise the board of trustees regarding the size and scope of such programs.</a:t>
            </a:r>
          </a:p>
          <a:p>
            <a:pPr eaLnBrk="1" hangingPunct="1">
              <a:lnSpc>
                <a:spcPct val="90000"/>
              </a:lnSpc>
            </a:pPr>
            <a:r>
              <a:rPr lang="en-US" altLang="en-US" dirty="0">
                <a:solidFill>
                  <a:srgbClr val="373737"/>
                </a:solidFill>
              </a:rPr>
              <a:t>The W.C.S.D. S.H.A.R.E. Advisory Committee was appointed in 1987.  The committee recommended a comprehensive program of sex education, also known as S.H.A.R.E.. </a:t>
            </a:r>
          </a:p>
          <a:p>
            <a:pPr eaLnBrk="1" hangingPunct="1">
              <a:lnSpc>
                <a:spcPct val="90000"/>
              </a:lnSpc>
            </a:pPr>
            <a:r>
              <a:rPr lang="en-US" altLang="en-US" dirty="0">
                <a:solidFill>
                  <a:srgbClr val="373737"/>
                </a:solidFill>
              </a:rPr>
              <a:t>Members of the S.H.A.R.E. Advisory Committee are appointed by the Board of Trustees and include parents, medical care providers, counselors, religious leaders, and teachers.</a:t>
            </a:r>
          </a:p>
        </p:txBody>
      </p:sp>
    </p:spTree>
    <p:extLst>
      <p:ext uri="{BB962C8B-B14F-4D97-AF65-F5344CB8AC3E}">
        <p14:creationId xmlns:p14="http://schemas.microsoft.com/office/powerpoint/2010/main" val="1295449306"/>
      </p:ext>
    </p:extLst>
  </p:cSld>
  <p:clrMapOvr>
    <a:masterClrMapping/>
  </p:clrMapOvr>
  <mc:AlternateContent xmlns:mc="http://schemas.openxmlformats.org/markup-compatibility/2006" xmlns:p14="http://schemas.microsoft.com/office/powerpoint/2010/main">
    <mc:Choice Requires="p14">
      <p:transition spd="slow" p14:dur="2000" advTm="70176"/>
    </mc:Choice>
    <mc:Fallback xmlns="">
      <p:transition spd="slow" advTm="7017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338" y="-816942"/>
            <a:ext cx="6957134" cy="3180557"/>
          </a:xfrm>
        </p:spPr>
        <p:txBody>
          <a:bodyPr vert="horz" lIns="68580" tIns="34290" rIns="68580" bIns="34290" rtlCol="0" anchor="b">
            <a:normAutofit/>
          </a:bodyPr>
          <a:lstStyle/>
          <a:p>
            <a:r>
              <a:rPr lang="en-US" sz="4950" b="1">
                <a:solidFill>
                  <a:schemeClr val="tx1"/>
                </a:solidFill>
              </a:rPr>
              <a:t>Parent Permission</a:t>
            </a:r>
          </a:p>
        </p:txBody>
      </p:sp>
      <p:pic>
        <p:nvPicPr>
          <p:cNvPr id="7" name="Graphic 6" descr="User">
            <a:extLst>
              <a:ext uri="{FF2B5EF4-FFF2-40B4-BE49-F238E27FC236}">
                <a16:creationId xmlns:a16="http://schemas.microsoft.com/office/drawing/2014/main" id="{0DA776F4-9BB3-475E-9101-9BF86222A5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567" y="1533829"/>
            <a:ext cx="822960" cy="822960"/>
          </a:xfrm>
          <a:prstGeom prst="rect">
            <a:avLst/>
          </a:prstGeom>
        </p:spPr>
      </p:pic>
      <p:sp>
        <p:nvSpPr>
          <p:cNvPr id="4" name="TextBox 3">
            <a:extLst>
              <a:ext uri="{FF2B5EF4-FFF2-40B4-BE49-F238E27FC236}">
                <a16:creationId xmlns:a16="http://schemas.microsoft.com/office/drawing/2014/main" id="{180159A9-1DE1-C74D-882E-EFCD2E37D3F6}"/>
              </a:ext>
            </a:extLst>
          </p:cNvPr>
          <p:cNvSpPr txBox="1"/>
          <p:nvPr/>
        </p:nvSpPr>
        <p:spPr>
          <a:xfrm>
            <a:off x="1333072" y="2676090"/>
            <a:ext cx="6272373" cy="646331"/>
          </a:xfrm>
          <a:prstGeom prst="rect">
            <a:avLst/>
          </a:prstGeom>
          <a:noFill/>
        </p:spPr>
        <p:txBody>
          <a:bodyPr wrap="square" rtlCol="0">
            <a:spAutoFit/>
          </a:bodyPr>
          <a:lstStyle/>
          <a:p>
            <a:r>
              <a:rPr lang="en-US" dirty="0"/>
              <a:t>Students </a:t>
            </a:r>
            <a:r>
              <a:rPr lang="en-US" b="1" dirty="0"/>
              <a:t>MUST</a:t>
            </a:r>
            <a:r>
              <a:rPr lang="en-US" dirty="0"/>
              <a:t> have parent permission to participate in S.H.A.R.E.</a:t>
            </a:r>
          </a:p>
        </p:txBody>
      </p:sp>
      <p:pic>
        <p:nvPicPr>
          <p:cNvPr id="5" name="Picture 4">
            <a:extLst>
              <a:ext uri="{FF2B5EF4-FFF2-40B4-BE49-F238E27FC236}">
                <a16:creationId xmlns:a16="http://schemas.microsoft.com/office/drawing/2014/main" id="{66992558-57DE-4F49-9962-2758D8A0481D}"/>
              </a:ext>
            </a:extLst>
          </p:cNvPr>
          <p:cNvPicPr>
            <a:picLocks noChangeAspect="1"/>
          </p:cNvPicPr>
          <p:nvPr/>
        </p:nvPicPr>
        <p:blipFill rotWithShape="1">
          <a:blip r:embed="rId4"/>
          <a:srcRect t="-939" r="26148" b="-470"/>
          <a:stretch/>
        </p:blipFill>
        <p:spPr>
          <a:xfrm>
            <a:off x="685800" y="3398621"/>
            <a:ext cx="8113420" cy="2797993"/>
          </a:xfrm>
          <a:prstGeom prst="rect">
            <a:avLst/>
          </a:prstGeom>
        </p:spPr>
      </p:pic>
    </p:spTree>
    <p:extLst>
      <p:ext uri="{BB962C8B-B14F-4D97-AF65-F5344CB8AC3E}">
        <p14:creationId xmlns:p14="http://schemas.microsoft.com/office/powerpoint/2010/main" val="175537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511767F-A7B1-1961-B1D1-917A5DDE60ED}"/>
              </a:ext>
            </a:extLst>
          </p:cNvPr>
          <p:cNvSpPr>
            <a:spLocks noGrp="1"/>
          </p:cNvSpPr>
          <p:nvPr/>
        </p:nvSpPr>
        <p:spPr>
          <a:xfrm>
            <a:off x="944656" y="685800"/>
            <a:ext cx="7200897" cy="130386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defTabSz="457200">
              <a:spcAft>
                <a:spcPts val="600"/>
              </a:spcAft>
            </a:pPr>
            <a:r>
              <a:rPr lang="en-US" sz="2800" b="1" cap="none" dirty="0">
                <a:ln w="3175" cmpd="sng">
                  <a:noFill/>
                </a:ln>
                <a:solidFill>
                  <a:schemeClr val="tx1"/>
                </a:solidFill>
                <a:latin typeface="Gill Sans MT" panose="020B0502020104020203" pitchFamily="34" charset="0"/>
              </a:rPr>
              <a:t>The Importance of S.H.A.R.E.</a:t>
            </a:r>
            <a:r>
              <a:rPr lang="en-US" sz="2800" cap="none" dirty="0">
                <a:ln w="3175" cmpd="sng">
                  <a:noFill/>
                </a:ln>
                <a:solidFill>
                  <a:schemeClr val="tx1"/>
                </a:solidFill>
                <a:latin typeface="Gill Sans MT" panose="020B0502020104020203" pitchFamily="34" charset="0"/>
              </a:rPr>
              <a:t> </a:t>
            </a:r>
            <a:br>
              <a:rPr lang="en-US" sz="2800" cap="none" dirty="0">
                <a:ln w="3175" cmpd="sng">
                  <a:noFill/>
                </a:ln>
                <a:solidFill>
                  <a:schemeClr val="tx1"/>
                </a:solidFill>
                <a:latin typeface="Gill Sans MT" panose="020B0502020104020203" pitchFamily="34" charset="0"/>
              </a:rPr>
            </a:br>
            <a:r>
              <a:rPr lang="en-US" sz="2800" cap="none" dirty="0">
                <a:ln w="3175" cmpd="sng">
                  <a:noFill/>
                </a:ln>
                <a:solidFill>
                  <a:schemeClr val="tx1"/>
                </a:solidFill>
                <a:latin typeface="Gill Sans MT" panose="020B0502020104020203" pitchFamily="34" charset="0"/>
              </a:rPr>
              <a:t>According to the American Academy of Pediatrics...</a:t>
            </a:r>
          </a:p>
        </p:txBody>
      </p:sp>
      <p:sp>
        <p:nvSpPr>
          <p:cNvPr id="4" name="Content Placeholder 2">
            <a:extLst>
              <a:ext uri="{FF2B5EF4-FFF2-40B4-BE49-F238E27FC236}">
                <a16:creationId xmlns:a16="http://schemas.microsoft.com/office/drawing/2014/main" id="{C11F4E72-06B1-D44E-BD13-626CDD8B1843}"/>
              </a:ext>
            </a:extLst>
          </p:cNvPr>
          <p:cNvSpPr>
            <a:spLocks noGrp="1"/>
          </p:cNvSpPr>
          <p:nvPr/>
        </p:nvSpPr>
        <p:spPr>
          <a:xfrm>
            <a:off x="971550" y="2133600"/>
            <a:ext cx="7200897" cy="3742268"/>
          </a:xfrm>
          <a:prstGeom prst="rect">
            <a:avLst/>
          </a:prstGeom>
        </p:spPr>
        <p:txBody>
          <a:bodyPr vert="horz" lIns="91440" tIns="45720" rIns="91440" bIns="45720" rtlCol="0" anchor="t">
            <a:noAutofit/>
          </a:bodyPr>
          <a:lstStyle>
            <a:lvl1pPr marL="228600" indent="-228600" algn="l" defTabSz="685800" rtl="0" eaLnBrk="1" latinLnBrk="0" hangingPunct="1">
              <a:lnSpc>
                <a:spcPct val="110000"/>
              </a:lnSpc>
              <a:spcBef>
                <a:spcPts val="700"/>
              </a:spcBef>
              <a:buClr>
                <a:srgbClr val="0B082E"/>
              </a:buClr>
              <a:buFont typeface="Arial" panose="020B0604020202020204" pitchFamily="34" charset="0"/>
              <a:buChar char="•"/>
              <a:defRPr sz="2000" kern="1200">
                <a:solidFill>
                  <a:sysClr val="windowText" lastClr="000000">
                    <a:lumMod val="65000"/>
                    <a:lumOff val="35000"/>
                  </a:sysClr>
                </a:solidFill>
                <a:latin typeface="Gill Sans MT" panose="020B0502020104020203"/>
              </a:defRPr>
            </a:lvl1pPr>
            <a:lvl2pPr marL="685800" indent="-228600" algn="l" defTabSz="685800" rtl="0" eaLnBrk="1" latinLnBrk="0" hangingPunct="1">
              <a:lnSpc>
                <a:spcPct val="110000"/>
              </a:lnSpc>
              <a:spcBef>
                <a:spcPts val="700"/>
              </a:spcBef>
              <a:buClr>
                <a:srgbClr val="0B082E"/>
              </a:buClr>
              <a:buFont typeface="Gill Sans MT" panose="020B0502020104020203" pitchFamily="34" charset="0"/>
              <a:buChar char="–"/>
              <a:defRPr sz="1800" kern="1200">
                <a:solidFill>
                  <a:sysClr val="windowText" lastClr="000000">
                    <a:lumMod val="65000"/>
                    <a:lumOff val="35000"/>
                  </a:sysClr>
                </a:solidFill>
                <a:latin typeface="Gill Sans MT" panose="020B0502020104020203"/>
              </a:defRPr>
            </a:lvl2pPr>
            <a:lvl3pPr marL="1143000" indent="-228600" algn="l" defTabSz="685800" rtl="0" eaLnBrk="1" latinLnBrk="0" hangingPunct="1">
              <a:lnSpc>
                <a:spcPct val="110000"/>
              </a:lnSpc>
              <a:spcBef>
                <a:spcPts val="700"/>
              </a:spcBef>
              <a:buClr>
                <a:srgbClr val="0B082E"/>
              </a:buClr>
              <a:buFont typeface="Arial" panose="020B0604020202020204" pitchFamily="34" charset="0"/>
              <a:buChar char="•"/>
              <a:defRPr sz="1600" kern="1200">
                <a:solidFill>
                  <a:sysClr val="windowText" lastClr="000000">
                    <a:lumMod val="65000"/>
                    <a:lumOff val="35000"/>
                  </a:sysClr>
                </a:solidFill>
                <a:latin typeface="Gill Sans MT" panose="020B0502020104020203"/>
              </a:defRPr>
            </a:lvl3pPr>
            <a:lvl4pPr marL="1600200" indent="-228600" algn="l" defTabSz="685800" rtl="0" eaLnBrk="1" latinLnBrk="0" hangingPunct="1">
              <a:lnSpc>
                <a:spcPct val="110000"/>
              </a:lnSpc>
              <a:spcBef>
                <a:spcPts val="700"/>
              </a:spcBef>
              <a:buClr>
                <a:srgbClr val="0B082E"/>
              </a:buClr>
              <a:buFont typeface="Gill Sans MT" panose="020B0502020104020203" pitchFamily="34" charset="0"/>
              <a:buChar char="–"/>
              <a:defRPr sz="1400" kern="1200">
                <a:solidFill>
                  <a:sysClr val="windowText" lastClr="000000">
                    <a:lumMod val="65000"/>
                    <a:lumOff val="35000"/>
                  </a:sysClr>
                </a:solidFill>
                <a:latin typeface="Gill Sans MT" panose="020B0502020104020203"/>
              </a:defRPr>
            </a:lvl4pPr>
            <a:lvl5pPr marL="2057400" indent="-228600" algn="l" defTabSz="685800" rtl="0" eaLnBrk="1" latinLnBrk="0" hangingPunct="1">
              <a:lnSpc>
                <a:spcPct val="110000"/>
              </a:lnSpc>
              <a:spcBef>
                <a:spcPts val="700"/>
              </a:spcBef>
              <a:buClr>
                <a:srgbClr val="0B082E"/>
              </a:buClr>
              <a:buFont typeface="Arial" panose="020B0604020202020204" pitchFamily="34" charset="0"/>
              <a:buChar char="•"/>
              <a:defRPr sz="1400" kern="1200">
                <a:solidFill>
                  <a:sysClr val="windowText" lastClr="000000">
                    <a:lumMod val="65000"/>
                    <a:lumOff val="35000"/>
                  </a:sysClr>
                </a:solidFill>
                <a:latin typeface="Gill Sans MT" panose="020B0502020104020203"/>
              </a:defRPr>
            </a:lvl5pPr>
            <a:lvl6pPr marL="2514600" indent="-228600" algn="l" defTabSz="685800" rtl="0" eaLnBrk="1" latinLnBrk="0" hangingPunct="1">
              <a:lnSpc>
                <a:spcPct val="110000"/>
              </a:lnSpc>
              <a:spcBef>
                <a:spcPts val="700"/>
              </a:spcBef>
              <a:buClr>
                <a:srgbClr val="0B082E"/>
              </a:buClr>
              <a:buFont typeface="Gill Sans MT" panose="020B0502020104020203" pitchFamily="34" charset="0"/>
              <a:buChar char="–"/>
              <a:defRPr sz="1400" kern="1200">
                <a:solidFill>
                  <a:sysClr val="windowText" lastClr="000000">
                    <a:lumMod val="65000"/>
                    <a:lumOff val="35000"/>
                  </a:sysClr>
                </a:solidFill>
                <a:latin typeface="Gill Sans MT" panose="020B0502020104020203"/>
              </a:defRPr>
            </a:lvl6pPr>
            <a:lvl7pPr marL="2971800" indent="-228600" algn="l" defTabSz="685800" rtl="0" eaLnBrk="1" latinLnBrk="0" hangingPunct="1">
              <a:lnSpc>
                <a:spcPct val="110000"/>
              </a:lnSpc>
              <a:spcBef>
                <a:spcPts val="700"/>
              </a:spcBef>
              <a:buClr>
                <a:srgbClr val="0B082E"/>
              </a:buClr>
              <a:buFont typeface="Arial" panose="020B0604020202020204" pitchFamily="34" charset="0"/>
              <a:buChar char="•"/>
              <a:defRPr sz="1400" kern="1200">
                <a:solidFill>
                  <a:sysClr val="windowText" lastClr="000000">
                    <a:lumMod val="65000"/>
                    <a:lumOff val="35000"/>
                  </a:sysClr>
                </a:solidFill>
                <a:latin typeface="Gill Sans MT" panose="020B0502020104020203"/>
              </a:defRPr>
            </a:lvl7pPr>
            <a:lvl8pPr marL="3429000" indent="-228600" algn="l" defTabSz="685800" rtl="0" eaLnBrk="1" latinLnBrk="0" hangingPunct="1">
              <a:lnSpc>
                <a:spcPct val="110000"/>
              </a:lnSpc>
              <a:spcBef>
                <a:spcPts val="700"/>
              </a:spcBef>
              <a:buClr>
                <a:srgbClr val="0B082E"/>
              </a:buClr>
              <a:buFont typeface="Gill Sans MT" panose="020B0502020104020203" pitchFamily="34" charset="0"/>
              <a:buChar char="–"/>
              <a:defRPr sz="1400" kern="1200" baseline="0">
                <a:solidFill>
                  <a:sysClr val="windowText" lastClr="000000">
                    <a:lumMod val="65000"/>
                    <a:lumOff val="35000"/>
                  </a:sysClr>
                </a:solidFill>
                <a:latin typeface="Gill Sans MT" panose="020B0502020104020203"/>
              </a:defRPr>
            </a:lvl8pPr>
            <a:lvl9pPr marL="3886200" indent="-228600" algn="l" defTabSz="685800" rtl="0" eaLnBrk="1" latinLnBrk="0" hangingPunct="1">
              <a:lnSpc>
                <a:spcPct val="110000"/>
              </a:lnSpc>
              <a:spcBef>
                <a:spcPts val="700"/>
              </a:spcBef>
              <a:buClr>
                <a:srgbClr val="0B082E"/>
              </a:buClr>
              <a:buFont typeface="Arial" panose="020B0604020202020204" pitchFamily="34" charset="0"/>
              <a:buChar char="•"/>
              <a:defRPr sz="1400" kern="1200" baseline="0">
                <a:solidFill>
                  <a:sysClr val="windowText" lastClr="000000">
                    <a:lumMod val="65000"/>
                    <a:lumOff val="35000"/>
                  </a:sysClr>
                </a:solidFill>
                <a:latin typeface="Gill Sans MT" panose="020B0502020104020203"/>
              </a:defRPr>
            </a:lvl9pPr>
          </a:lstStyle>
          <a:p>
            <a:pPr algn="l" fontAlgn="base"/>
            <a:r>
              <a:rPr lang="en-US" sz="1600" b="1" i="0" dirty="0">
                <a:solidFill>
                  <a:srgbClr val="1B1F27"/>
                </a:solidFill>
                <a:effectLst/>
                <a:latin typeface="inherit"/>
              </a:rPr>
              <a:t>Comprehensive sex education is a critical component of sexual and reproductive health care.</a:t>
            </a:r>
            <a:endParaRPr lang="en-US" sz="1600" b="0" i="0" dirty="0">
              <a:solidFill>
                <a:srgbClr val="1B1F27"/>
              </a:solidFill>
              <a:effectLst/>
              <a:latin typeface="Alegreya Sans"/>
            </a:endParaRPr>
          </a:p>
          <a:p>
            <a:pPr algn="l" fontAlgn="base"/>
            <a:r>
              <a:rPr lang="en-US" sz="1600" b="0" i="0" dirty="0">
                <a:solidFill>
                  <a:srgbClr val="1B1F27"/>
                </a:solidFill>
                <a:effectLst/>
                <a:latin typeface="Alegreya Sans"/>
              </a:rPr>
              <a:t>Developing a healthy sexuality is a </a:t>
            </a:r>
            <a:r>
              <a:rPr lang="en-US" sz="1600" b="1" i="0" u="sng" dirty="0">
                <a:solidFill>
                  <a:srgbClr val="304FFE"/>
                </a:solidFill>
                <a:effectLst/>
                <a:latin typeface="inherit"/>
                <a:hlinkClick r:id="rId2"/>
              </a:rPr>
              <a:t>core developmental milestone</a:t>
            </a:r>
            <a:r>
              <a:rPr lang="en-US" sz="1600" b="0" i="0" dirty="0">
                <a:solidFill>
                  <a:srgbClr val="1B1F27"/>
                </a:solidFill>
                <a:effectLst/>
                <a:latin typeface="Alegreya Sans"/>
              </a:rPr>
              <a:t> for child and adolescent health.</a:t>
            </a:r>
          </a:p>
          <a:p>
            <a:pPr algn="l" fontAlgn="base"/>
            <a:r>
              <a:rPr lang="en-US" sz="1600" b="0" i="0" dirty="0">
                <a:solidFill>
                  <a:srgbClr val="1B1F27"/>
                </a:solidFill>
                <a:effectLst/>
                <a:latin typeface="Alegreya Sans"/>
              </a:rPr>
              <a:t>Youth need developmentally appropriate information about their sexuality and how it relates to their bodies, community, culture, society, mental health, and relationships with family, peers, and romantic partners.</a:t>
            </a:r>
          </a:p>
          <a:p>
            <a:pPr algn="l" fontAlgn="base"/>
            <a:r>
              <a:rPr lang="en-US" sz="1600" b="1" i="0" u="sng" dirty="0">
                <a:solidFill>
                  <a:srgbClr val="304FFE"/>
                </a:solidFill>
                <a:effectLst/>
                <a:latin typeface="inherit"/>
                <a:hlinkClick r:id="rId3"/>
              </a:rPr>
              <a:t>AAP supports</a:t>
            </a:r>
            <a:r>
              <a:rPr lang="en-US" sz="1600" b="0" i="0" dirty="0">
                <a:solidFill>
                  <a:srgbClr val="1B1F27"/>
                </a:solidFill>
                <a:effectLst/>
                <a:latin typeface="Alegreya Sans"/>
              </a:rPr>
              <a:t> broad access to comprehensive sex education, wherein all children and adolescents have access to developmentally appropriate, evidence-based education that provides the knowledge they need to:</a:t>
            </a:r>
          </a:p>
          <a:p>
            <a:pPr algn="l" fontAlgn="base">
              <a:buFont typeface="Arial" panose="020B0604020202020204" pitchFamily="34" charset="0"/>
              <a:buChar char="•"/>
            </a:pPr>
            <a:r>
              <a:rPr lang="en-US" sz="1600" b="0" i="0" dirty="0">
                <a:solidFill>
                  <a:srgbClr val="1B1F27"/>
                </a:solidFill>
                <a:effectLst/>
                <a:latin typeface="Alegreya Sans"/>
              </a:rPr>
              <a:t>Develop a safe and positive view of sexuality.</a:t>
            </a:r>
          </a:p>
          <a:p>
            <a:pPr algn="l" fontAlgn="base">
              <a:buFont typeface="Arial" panose="020B0604020202020204" pitchFamily="34" charset="0"/>
              <a:buChar char="•"/>
            </a:pPr>
            <a:r>
              <a:rPr lang="en-US" sz="1600" b="0" i="0" dirty="0">
                <a:solidFill>
                  <a:srgbClr val="1B1F27"/>
                </a:solidFill>
                <a:effectLst/>
                <a:latin typeface="Alegreya Sans"/>
              </a:rPr>
              <a:t>Build healthy relationships.</a:t>
            </a:r>
          </a:p>
          <a:p>
            <a:pPr algn="l" fontAlgn="base">
              <a:buFont typeface="Arial" panose="020B0604020202020204" pitchFamily="34" charset="0"/>
              <a:buChar char="•"/>
            </a:pPr>
            <a:r>
              <a:rPr lang="en-US" sz="1600" b="0" i="0" dirty="0">
                <a:solidFill>
                  <a:srgbClr val="1B1F27"/>
                </a:solidFill>
                <a:effectLst/>
                <a:latin typeface="Alegreya Sans"/>
              </a:rPr>
              <a:t>Make informed, safe, positive choices about their sexuality and sexual health.</a:t>
            </a:r>
          </a:p>
        </p:txBody>
      </p:sp>
    </p:spTree>
    <p:extLst>
      <p:ext uri="{BB962C8B-B14F-4D97-AF65-F5344CB8AC3E}">
        <p14:creationId xmlns:p14="http://schemas.microsoft.com/office/powerpoint/2010/main" val="2215669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21332B-FE15-41A6-8919-8563A89EA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A484292-0304-E218-E431-73F9F8F0F232}"/>
              </a:ext>
            </a:extLst>
          </p:cNvPr>
          <p:cNvSpPr>
            <a:spLocks noGrp="1"/>
          </p:cNvSpPr>
          <p:nvPr>
            <p:ph type="ctrTitle"/>
          </p:nvPr>
        </p:nvSpPr>
        <p:spPr>
          <a:xfrm>
            <a:off x="771675" y="3741641"/>
            <a:ext cx="7600649" cy="1857901"/>
          </a:xfrm>
        </p:spPr>
        <p:txBody>
          <a:bodyPr anchor="t">
            <a:normAutofit/>
          </a:bodyPr>
          <a:lstStyle/>
          <a:p>
            <a:r>
              <a:rPr lang="en-US" sz="3000"/>
              <a:t>All S.H.A.R.E. lesson content is based on the Nevada Academic Content Standards for Health</a:t>
            </a:r>
          </a:p>
        </p:txBody>
      </p:sp>
      <p:sp>
        <p:nvSpPr>
          <p:cNvPr id="11" name="Freeform 6">
            <a:extLst>
              <a:ext uri="{FF2B5EF4-FFF2-40B4-BE49-F238E27FC236}">
                <a16:creationId xmlns:a16="http://schemas.microsoft.com/office/drawing/2014/main" id="{439F6CA3-780D-4C3A-A889-C705E7E7D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pic>
        <p:nvPicPr>
          <p:cNvPr id="6" name="Graphic 5" descr="Books">
            <a:extLst>
              <a:ext uri="{FF2B5EF4-FFF2-40B4-BE49-F238E27FC236}">
                <a16:creationId xmlns:a16="http://schemas.microsoft.com/office/drawing/2014/main" id="{D011CE7F-D4A6-AAF4-942E-8223A55665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8271" y="941544"/>
            <a:ext cx="2487458" cy="2487458"/>
          </a:xfrm>
          <a:prstGeom prst="rect">
            <a:avLst/>
          </a:prstGeom>
        </p:spPr>
      </p:pic>
      <p:sp>
        <p:nvSpPr>
          <p:cNvPr id="13" name="Rectangle 12">
            <a:extLst>
              <a:ext uri="{FF2B5EF4-FFF2-40B4-BE49-F238E27FC236}">
                <a16:creationId xmlns:a16="http://schemas.microsoft.com/office/drawing/2014/main" id="{E6335BA4-3C40-424B-A885-29B1007B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82905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15FB4FA-0315-C002-F9C1-C24B986AA5AB}"/>
              </a:ext>
            </a:extLst>
          </p:cNvPr>
          <p:cNvSpPr>
            <a:spLocks noGrp="1"/>
          </p:cNvSpPr>
          <p:nvPr>
            <p:ph sz="half" idx="2"/>
          </p:nvPr>
        </p:nvSpPr>
        <p:spPr>
          <a:solidFill>
            <a:schemeClr val="accent5">
              <a:lumMod val="20000"/>
              <a:lumOff val="80000"/>
            </a:schemeClr>
          </a:solidFill>
        </p:spPr>
        <p:txBody>
          <a:bodyPr>
            <a:normAutofit fontScale="92500" lnSpcReduction="20000"/>
          </a:bodyPr>
          <a:lstStyle/>
          <a:p>
            <a:pPr marL="342900" marR="0" lvl="0" indent="-342900">
              <a:lnSpc>
                <a:spcPct val="107000"/>
              </a:lnSpc>
              <a:spcBef>
                <a:spcPts val="0"/>
              </a:spcBef>
              <a:spcAft>
                <a:spcPts val="0"/>
              </a:spcAft>
              <a:buFont typeface="Symbol" pitchFamily="2" charset="2"/>
              <a:buChar char=""/>
            </a:pPr>
            <a:r>
              <a:rPr lang="en-US" sz="1800" dirty="0">
                <a:effectLst/>
                <a:latin typeface="Tahoma" panose="020B0604030504040204" pitchFamily="34" charset="0"/>
                <a:ea typeface="Calibri" panose="020F0502020204030204" pitchFamily="34" charset="0"/>
                <a:cs typeface="Times New Roman" panose="02020603050405020304" pitchFamily="18" charset="0"/>
              </a:rPr>
              <a:t>Explain the meanings of gender, gender identity, and sexual orientation.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Tahoma" panose="020B0604030504040204" pitchFamily="34" charset="0"/>
                <a:ea typeface="Calibri" panose="020F0502020204030204" pitchFamily="34" charset="0"/>
                <a:cs typeface="Times New Roman" panose="02020603050405020304" pitchFamily="18" charset="0"/>
              </a:rPr>
              <a:t>Describe the three </a:t>
            </a:r>
            <a:r>
              <a:rPr lang="en-US" sz="1800" dirty="0">
                <a:latin typeface="Tahoma" panose="020B0604030504040204" pitchFamily="34" charset="0"/>
                <a:cs typeface="Times New Roman" panose="02020603050405020304" pitchFamily="18" charset="0"/>
              </a:rPr>
              <a:t>components</a:t>
            </a:r>
            <a:r>
              <a:rPr lang="en-US" sz="1800" dirty="0">
                <a:effectLst/>
                <a:latin typeface="Tahoma" panose="020B0604030504040204" pitchFamily="34" charset="0"/>
                <a:ea typeface="Calibri" panose="020F0502020204030204" pitchFamily="34" charset="0"/>
                <a:cs typeface="Times New Roman" panose="02020603050405020304" pitchFamily="18" charset="0"/>
              </a:rPr>
              <a:t> of sexual orientation (orientation, behavior and identity).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Tahoma" panose="020B0604030504040204" pitchFamily="34" charset="0"/>
                <a:ea typeface="Calibri" panose="020F0502020204030204" pitchFamily="34" charset="0"/>
                <a:cs typeface="Times New Roman" panose="02020603050405020304" pitchFamily="18" charset="0"/>
              </a:rPr>
              <a:t>Define different gender expectations in our culture.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n-US" sz="1800" dirty="0">
                <a:effectLst/>
                <a:latin typeface="Tahoma" panose="020B0604030504040204" pitchFamily="34" charset="0"/>
                <a:ea typeface="Calibri" panose="020F0502020204030204" pitchFamily="34" charset="0"/>
                <a:cs typeface="Times New Roman" panose="02020603050405020304" pitchFamily="18" charset="0"/>
              </a:rPr>
              <a:t>Identify where they receive messages about gender expectations.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Content Placeholder 5">
            <a:extLst>
              <a:ext uri="{FF2B5EF4-FFF2-40B4-BE49-F238E27FC236}">
                <a16:creationId xmlns:a16="http://schemas.microsoft.com/office/drawing/2014/main" id="{C3207658-EFD8-7FCE-6686-4F3A6F10FA4A}"/>
              </a:ext>
            </a:extLst>
          </p:cNvPr>
          <p:cNvSpPr>
            <a:spLocks noGrp="1"/>
          </p:cNvSpPr>
          <p:nvPr>
            <p:ph sz="quarter" idx="4"/>
          </p:nvPr>
        </p:nvSpPr>
        <p:spPr>
          <a:solidFill>
            <a:schemeClr val="tx2">
              <a:lumMod val="20000"/>
              <a:lumOff val="80000"/>
            </a:schemeClr>
          </a:solidFill>
        </p:spPr>
        <p:txBody>
          <a:bodyPr>
            <a:normAutofit fontScale="92500" lnSpcReduction="20000"/>
          </a:bodyPr>
          <a:lstStyle/>
          <a:p>
            <a:pPr marL="0" marR="0">
              <a:lnSpc>
                <a:spcPct val="107000"/>
              </a:lnSpc>
              <a:spcBef>
                <a:spcPts val="0"/>
              </a:spcBef>
              <a:spcAft>
                <a:spcPts val="800"/>
              </a:spcAft>
            </a:pPr>
            <a:r>
              <a:rPr lang="en-US" sz="1800" dirty="0">
                <a:effectLst/>
                <a:latin typeface="Tahoma" panose="020B0604030504040204" pitchFamily="34" charset="0"/>
                <a:ea typeface="Calibri" panose="020F0502020204030204" pitchFamily="34" charset="0"/>
                <a:cs typeface="Times New Roman" panose="02020603050405020304" pitchFamily="18" charset="0"/>
              </a:rPr>
              <a:t>Brainstorm the meanings of gender and sexual orientation and how they differ.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ahoma" panose="020B0604030504040204" pitchFamily="34" charset="0"/>
                <a:ea typeface="Calibri" panose="020F0502020204030204" pitchFamily="34" charset="0"/>
                <a:cs typeface="Times New Roman" panose="02020603050405020304" pitchFamily="18" charset="0"/>
              </a:rPr>
              <a:t>Sexual orientation: myths and facts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ahoma" panose="020B0604030504040204" pitchFamily="34" charset="0"/>
                <a:ea typeface="Calibri" panose="020F0502020204030204" pitchFamily="34" charset="0"/>
                <a:cs typeface="Times New Roman" panose="02020603050405020304" pitchFamily="18" charset="0"/>
              </a:rPr>
              <a:t>Reflect on received messages regarding how people assigned “female” and “male” genders should act.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Title 1">
            <a:extLst>
              <a:ext uri="{FF2B5EF4-FFF2-40B4-BE49-F238E27FC236}">
                <a16:creationId xmlns:a16="http://schemas.microsoft.com/office/drawing/2014/main" id="{E385DA9A-6715-D7E2-BD49-73A7FC62C80C}"/>
              </a:ext>
            </a:extLst>
          </p:cNvPr>
          <p:cNvSpPr>
            <a:spLocks noGrp="1"/>
          </p:cNvSpPr>
          <p:nvPr>
            <p:ph type="title"/>
          </p:nvPr>
        </p:nvSpPr>
        <p:spPr>
          <a:xfrm>
            <a:off x="762001" y="381001"/>
            <a:ext cx="7810500" cy="1493517"/>
          </a:xfrm>
        </p:spPr>
        <p:txBody>
          <a:bodyPr>
            <a:normAutofit fontScale="90000"/>
          </a:bodyPr>
          <a:lstStyle/>
          <a:p>
            <a:pPr eaLnBrk="1" hangingPunct="1"/>
            <a:r>
              <a:rPr lang="en-US" altLang="en-US" sz="3200" dirty="0"/>
              <a:t>Lesson topic:</a:t>
            </a:r>
            <a:br>
              <a:rPr lang="en-US" altLang="en-US" dirty="0"/>
            </a:br>
            <a:r>
              <a:rPr lang="en-US" altLang="en-US" sz="4400" dirty="0"/>
              <a:t>Understanding sexual orientation and gender identity</a:t>
            </a:r>
          </a:p>
        </p:txBody>
      </p:sp>
      <p:sp>
        <p:nvSpPr>
          <p:cNvPr id="8" name="Text Placeholder 4">
            <a:extLst>
              <a:ext uri="{FF2B5EF4-FFF2-40B4-BE49-F238E27FC236}">
                <a16:creationId xmlns:a16="http://schemas.microsoft.com/office/drawing/2014/main" id="{656B7D96-8BBA-2A86-C42A-CD8D6DE84C55}"/>
              </a:ext>
            </a:extLst>
          </p:cNvPr>
          <p:cNvSpPr>
            <a:spLocks noGrp="1"/>
          </p:cNvSpPr>
          <p:nvPr>
            <p:ph type="body" sz="quarter" idx="3"/>
          </p:nvPr>
        </p:nvSpPr>
        <p:spPr>
          <a:solidFill>
            <a:schemeClr val="tx2">
              <a:lumMod val="40000"/>
              <a:lumOff val="60000"/>
            </a:schemeClr>
          </a:solidFill>
        </p:spPr>
        <p:txBody>
          <a:bodyPr/>
          <a:lstStyle/>
          <a:p>
            <a:pPr algn="ctr" eaLnBrk="1" hangingPunct="1">
              <a:defRPr/>
            </a:pPr>
            <a:r>
              <a:rPr lang="en-US" dirty="0"/>
              <a:t>Activities</a:t>
            </a:r>
          </a:p>
        </p:txBody>
      </p:sp>
      <p:sp>
        <p:nvSpPr>
          <p:cNvPr id="9" name="Text Placeholder 2">
            <a:extLst>
              <a:ext uri="{FF2B5EF4-FFF2-40B4-BE49-F238E27FC236}">
                <a16:creationId xmlns:a16="http://schemas.microsoft.com/office/drawing/2014/main" id="{484A3E86-0981-82AE-8614-F0F7B9FC5F83}"/>
              </a:ext>
            </a:extLst>
          </p:cNvPr>
          <p:cNvSpPr>
            <a:spLocks noGrp="1"/>
          </p:cNvSpPr>
          <p:nvPr>
            <p:ph type="body" idx="1"/>
          </p:nvPr>
        </p:nvSpPr>
        <p:spPr>
          <a:solidFill>
            <a:schemeClr val="accent5">
              <a:lumMod val="40000"/>
              <a:lumOff val="60000"/>
            </a:schemeClr>
          </a:solidFill>
        </p:spPr>
        <p:txBody>
          <a:bodyPr/>
          <a:lstStyle/>
          <a:p>
            <a:pPr algn="ctr" eaLnBrk="1" hangingPunct="1">
              <a:defRPr/>
            </a:pPr>
            <a:r>
              <a:rPr lang="en-US" dirty="0"/>
              <a:t>Objectives</a:t>
            </a:r>
          </a:p>
        </p:txBody>
      </p:sp>
    </p:spTree>
    <p:extLst>
      <p:ext uri="{BB962C8B-B14F-4D97-AF65-F5344CB8AC3E}">
        <p14:creationId xmlns:p14="http://schemas.microsoft.com/office/powerpoint/2010/main" val="4149546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z="3200" dirty="0"/>
              <a:t>Lesson topic:</a:t>
            </a:r>
            <a:br>
              <a:rPr lang="en-US" altLang="en-US" dirty="0"/>
            </a:br>
            <a:r>
              <a:rPr lang="en-US" altLang="en-US" sz="4400" dirty="0"/>
              <a:t>Making Informed Decisions</a:t>
            </a:r>
          </a:p>
        </p:txBody>
      </p:sp>
      <p:sp>
        <p:nvSpPr>
          <p:cNvPr id="3" name="Text Placeholder 2"/>
          <p:cNvSpPr>
            <a:spLocks noGrp="1"/>
          </p:cNvSpPr>
          <p:nvPr>
            <p:ph type="body" idx="1"/>
          </p:nvPr>
        </p:nvSpPr>
        <p:spPr>
          <a:xfrm>
            <a:off x="457200" y="1884363"/>
            <a:ext cx="4040188" cy="639762"/>
          </a:xfrm>
          <a:solidFill>
            <a:schemeClr val="accent5">
              <a:lumMod val="40000"/>
              <a:lumOff val="60000"/>
            </a:schemeClr>
          </a:solidFill>
        </p:spPr>
        <p:txBody>
          <a:bodyPr/>
          <a:lstStyle/>
          <a:p>
            <a:pPr algn="ctr" eaLnBrk="1" hangingPunct="1">
              <a:defRPr/>
            </a:pPr>
            <a:r>
              <a:rPr lang="en-US" dirty="0"/>
              <a:t>Objectives</a:t>
            </a:r>
          </a:p>
        </p:txBody>
      </p:sp>
      <p:sp>
        <p:nvSpPr>
          <p:cNvPr id="4" name="Content Placeholder 3"/>
          <p:cNvSpPr>
            <a:spLocks noGrp="1"/>
          </p:cNvSpPr>
          <p:nvPr>
            <p:ph sz="half" idx="2"/>
          </p:nvPr>
        </p:nvSpPr>
        <p:spPr>
          <a:xfrm>
            <a:off x="457200" y="2560638"/>
            <a:ext cx="4040188" cy="3251200"/>
          </a:xfrm>
          <a:solidFill>
            <a:schemeClr val="accent5">
              <a:lumMod val="20000"/>
              <a:lumOff val="80000"/>
            </a:schemeClr>
          </a:solidFill>
        </p:spPr>
        <p:txBody>
          <a:bodyPr>
            <a:normAutofit fontScale="85000" lnSpcReduction="10000"/>
          </a:bodyPr>
          <a:lstStyle/>
          <a:p>
            <a:pPr marL="0" indent="0" eaLnBrk="1" hangingPunct="1">
              <a:buFont typeface="Arial" panose="020B0604020202020204" pitchFamily="34" charset="0"/>
              <a:buNone/>
              <a:defRPr/>
            </a:pPr>
            <a:r>
              <a:rPr lang="en-US" sz="2000" dirty="0"/>
              <a:t>Students will be able to…</a:t>
            </a:r>
          </a:p>
          <a:p>
            <a:pPr lvl="0" fontAlgn="base"/>
            <a:r>
              <a:rPr lang="en-US" dirty="0"/>
              <a:t>Understand abstinence is a conscious decision for any time and for any duration</a:t>
            </a:r>
          </a:p>
          <a:p>
            <a:pPr lvl="0" fontAlgn="base"/>
            <a:r>
              <a:rPr lang="en-US" dirty="0"/>
              <a:t>Identify steps involved in a decision making model</a:t>
            </a:r>
          </a:p>
          <a:p>
            <a:pPr lvl="0" fontAlgn="base"/>
            <a:r>
              <a:rPr lang="en-US" dirty="0"/>
              <a:t>Describe the impact people have on students sexual decision making </a:t>
            </a:r>
          </a:p>
          <a:p>
            <a:pPr lvl="0" fontAlgn="base"/>
            <a:r>
              <a:rPr lang="en-US" dirty="0"/>
              <a:t> Analyze source accuracy and reliability of sexual health information </a:t>
            </a:r>
          </a:p>
          <a:p>
            <a:pPr eaLnBrk="1" hangingPunct="1">
              <a:defRPr/>
            </a:pPr>
            <a:endParaRPr lang="en-US" sz="2000" dirty="0"/>
          </a:p>
        </p:txBody>
      </p:sp>
      <p:sp>
        <p:nvSpPr>
          <p:cNvPr id="5" name="Text Placeholder 4"/>
          <p:cNvSpPr>
            <a:spLocks noGrp="1"/>
          </p:cNvSpPr>
          <p:nvPr>
            <p:ph type="body" sz="quarter" idx="3"/>
          </p:nvPr>
        </p:nvSpPr>
        <p:spPr>
          <a:xfrm>
            <a:off x="4645025" y="1884363"/>
            <a:ext cx="4041775" cy="639762"/>
          </a:xfrm>
          <a:solidFill>
            <a:schemeClr val="tx2">
              <a:lumMod val="40000"/>
              <a:lumOff val="60000"/>
            </a:schemeClr>
          </a:solidFill>
        </p:spPr>
        <p:txBody>
          <a:bodyPr/>
          <a:lstStyle/>
          <a:p>
            <a:pPr algn="ctr" eaLnBrk="1" hangingPunct="1">
              <a:defRPr/>
            </a:pPr>
            <a:r>
              <a:rPr lang="en-US" dirty="0"/>
              <a:t>Activities</a:t>
            </a:r>
          </a:p>
        </p:txBody>
      </p:sp>
      <p:sp>
        <p:nvSpPr>
          <p:cNvPr id="6" name="Content Placeholder 5"/>
          <p:cNvSpPr>
            <a:spLocks noGrp="1"/>
          </p:cNvSpPr>
          <p:nvPr>
            <p:ph sz="quarter" idx="4"/>
          </p:nvPr>
        </p:nvSpPr>
        <p:spPr>
          <a:xfrm>
            <a:off x="4645025" y="2560638"/>
            <a:ext cx="4041775" cy="3251200"/>
          </a:xfrm>
          <a:solidFill>
            <a:schemeClr val="tx2">
              <a:lumMod val="20000"/>
              <a:lumOff val="80000"/>
            </a:schemeClr>
          </a:solidFill>
        </p:spPr>
        <p:txBody>
          <a:bodyPr>
            <a:normAutofit/>
          </a:bodyPr>
          <a:lstStyle/>
          <a:p>
            <a:pPr eaLnBrk="1" hangingPunct="1">
              <a:defRPr/>
            </a:pPr>
            <a:r>
              <a:rPr lang="en-US" sz="2000" dirty="0"/>
              <a:t>Students will…</a:t>
            </a:r>
          </a:p>
          <a:p>
            <a:r>
              <a:rPr lang="en-US" dirty="0"/>
              <a:t>Abstinence Continuum </a:t>
            </a:r>
          </a:p>
          <a:p>
            <a:r>
              <a:rPr lang="en-US" dirty="0"/>
              <a:t>Abstinence: Yes/No/Maybe So? </a:t>
            </a:r>
          </a:p>
          <a:p>
            <a:r>
              <a:rPr lang="en-US" dirty="0"/>
              <a:t>Other’s Opinions Activity </a:t>
            </a:r>
          </a:p>
          <a:p>
            <a:r>
              <a:rPr lang="en-US" dirty="0"/>
              <a:t>Decision-making </a:t>
            </a:r>
          </a:p>
          <a:p>
            <a:r>
              <a:rPr lang="en-US" dirty="0"/>
              <a:t>Is it a Good Resource? </a:t>
            </a:r>
          </a:p>
          <a:p>
            <a:pPr eaLnBrk="1" hangingPunct="1">
              <a:defRPr/>
            </a:pPr>
            <a:endParaRPr lang="en-US" sz="2000" dirty="0"/>
          </a:p>
          <a:p>
            <a:pPr eaLnBrk="1" hangingPunct="1">
              <a:defRPr/>
            </a:pPr>
            <a:endParaRPr lang="en-US" sz="2000" dirty="0"/>
          </a:p>
        </p:txBody>
      </p:sp>
    </p:spTree>
    <p:extLst>
      <p:ext uri="{BB962C8B-B14F-4D97-AF65-F5344CB8AC3E}">
        <p14:creationId xmlns:p14="http://schemas.microsoft.com/office/powerpoint/2010/main" val="1339878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altLang="en-US" sz="3600" dirty="0"/>
              <a:t>Lesson topic:</a:t>
            </a:r>
            <a:br>
              <a:rPr lang="en-US" altLang="en-US" dirty="0"/>
            </a:br>
            <a:r>
              <a:rPr lang="en-US" altLang="en-US" sz="4400" dirty="0"/>
              <a:t>Responsible Use of Technology</a:t>
            </a:r>
          </a:p>
        </p:txBody>
      </p:sp>
      <p:sp>
        <p:nvSpPr>
          <p:cNvPr id="3" name="Text Placeholder 2"/>
          <p:cNvSpPr>
            <a:spLocks noGrp="1"/>
          </p:cNvSpPr>
          <p:nvPr>
            <p:ph type="body" idx="1"/>
          </p:nvPr>
        </p:nvSpPr>
        <p:spPr>
          <a:xfrm>
            <a:off x="457200" y="1884363"/>
            <a:ext cx="4040188" cy="639762"/>
          </a:xfrm>
          <a:solidFill>
            <a:schemeClr val="accent5">
              <a:lumMod val="40000"/>
              <a:lumOff val="60000"/>
            </a:schemeClr>
          </a:solidFill>
        </p:spPr>
        <p:txBody>
          <a:bodyPr/>
          <a:lstStyle/>
          <a:p>
            <a:pPr algn="ctr" eaLnBrk="1" hangingPunct="1">
              <a:defRPr/>
            </a:pPr>
            <a:r>
              <a:rPr lang="en-US" dirty="0"/>
              <a:t>Objectives	</a:t>
            </a:r>
          </a:p>
        </p:txBody>
      </p:sp>
      <p:sp>
        <p:nvSpPr>
          <p:cNvPr id="4" name="Content Placeholder 3"/>
          <p:cNvSpPr>
            <a:spLocks noGrp="1"/>
          </p:cNvSpPr>
          <p:nvPr>
            <p:ph sz="half" idx="2"/>
          </p:nvPr>
        </p:nvSpPr>
        <p:spPr>
          <a:xfrm>
            <a:off x="457200" y="2560638"/>
            <a:ext cx="4040188" cy="3251200"/>
          </a:xfrm>
          <a:solidFill>
            <a:schemeClr val="accent5">
              <a:lumMod val="20000"/>
              <a:lumOff val="80000"/>
            </a:schemeClr>
          </a:solidFill>
        </p:spPr>
        <p:txBody>
          <a:bodyPr/>
          <a:lstStyle/>
          <a:p>
            <a:pPr marL="0" indent="0" eaLnBrk="1" hangingPunct="1">
              <a:buFont typeface="Arial" panose="020B0604020202020204" pitchFamily="34" charset="0"/>
              <a:buNone/>
              <a:defRPr/>
            </a:pPr>
            <a:r>
              <a:rPr lang="en-US" sz="1800" dirty="0"/>
              <a:t>Students will be able…</a:t>
            </a:r>
          </a:p>
          <a:p>
            <a:pPr eaLnBrk="1" hangingPunct="1">
              <a:defRPr/>
            </a:pPr>
            <a:r>
              <a:rPr lang="en-US" sz="1800" dirty="0"/>
              <a:t>Define sexting.</a:t>
            </a:r>
          </a:p>
          <a:p>
            <a:pPr eaLnBrk="1" hangingPunct="1">
              <a:defRPr/>
            </a:pPr>
            <a:r>
              <a:rPr lang="en-US" sz="1800" dirty="0"/>
              <a:t>Describe sexting laws in NV.</a:t>
            </a:r>
          </a:p>
          <a:p>
            <a:pPr eaLnBrk="1" hangingPunct="1">
              <a:defRPr/>
            </a:pPr>
            <a:r>
              <a:rPr lang="en-US" sz="1800" dirty="0"/>
              <a:t>Define what sexually explicit media is and the many places it’s found.</a:t>
            </a:r>
          </a:p>
          <a:p>
            <a:pPr eaLnBrk="1" hangingPunct="1">
              <a:defRPr/>
            </a:pPr>
            <a:r>
              <a:rPr lang="en-US" sz="1800" dirty="0"/>
              <a:t>Explain ways in which media representations of sex and sexuality can affect sexual and romantic relationships. </a:t>
            </a:r>
          </a:p>
        </p:txBody>
      </p:sp>
      <p:sp>
        <p:nvSpPr>
          <p:cNvPr id="5" name="Text Placeholder 4"/>
          <p:cNvSpPr>
            <a:spLocks noGrp="1"/>
          </p:cNvSpPr>
          <p:nvPr>
            <p:ph type="body" sz="quarter" idx="3"/>
          </p:nvPr>
        </p:nvSpPr>
        <p:spPr>
          <a:xfrm>
            <a:off x="4645025" y="1884363"/>
            <a:ext cx="4041775" cy="639762"/>
          </a:xfrm>
          <a:solidFill>
            <a:schemeClr val="tx2">
              <a:lumMod val="40000"/>
              <a:lumOff val="60000"/>
            </a:schemeClr>
          </a:solidFill>
        </p:spPr>
        <p:txBody>
          <a:bodyPr/>
          <a:lstStyle/>
          <a:p>
            <a:pPr algn="ctr" eaLnBrk="1" hangingPunct="1">
              <a:defRPr/>
            </a:pPr>
            <a:r>
              <a:rPr lang="en-US" dirty="0"/>
              <a:t>Activities</a:t>
            </a:r>
          </a:p>
        </p:txBody>
      </p:sp>
      <p:sp>
        <p:nvSpPr>
          <p:cNvPr id="6" name="Content Placeholder 5"/>
          <p:cNvSpPr>
            <a:spLocks noGrp="1"/>
          </p:cNvSpPr>
          <p:nvPr>
            <p:ph sz="quarter" idx="4"/>
          </p:nvPr>
        </p:nvSpPr>
        <p:spPr>
          <a:xfrm>
            <a:off x="4645025" y="2560638"/>
            <a:ext cx="4041775" cy="3251200"/>
          </a:xfrm>
          <a:solidFill>
            <a:schemeClr val="tx2">
              <a:lumMod val="20000"/>
              <a:lumOff val="80000"/>
            </a:schemeClr>
          </a:solidFill>
        </p:spPr>
        <p:txBody>
          <a:bodyPr>
            <a:normAutofit fontScale="70000" lnSpcReduction="20000"/>
          </a:bodyPr>
          <a:lstStyle/>
          <a:p>
            <a:pPr marL="0" indent="0" eaLnBrk="1" hangingPunct="1">
              <a:buFont typeface="Arial" panose="020B0604020202020204" pitchFamily="34" charset="0"/>
              <a:buNone/>
              <a:defRPr/>
            </a:pPr>
            <a:r>
              <a:rPr lang="en-US" sz="1800" dirty="0"/>
              <a:t>Students will…</a:t>
            </a:r>
          </a:p>
          <a:p>
            <a:r>
              <a:rPr lang="en-US" dirty="0">
                <a:solidFill>
                  <a:srgbClr val="000000"/>
                </a:solidFill>
                <a:latin typeface="Tahoma" panose="020B0604030504040204" pitchFamily="34" charset="0"/>
              </a:rPr>
              <a:t> </a:t>
            </a:r>
            <a:r>
              <a:rPr lang="en-US" sz="1800" dirty="0">
                <a:solidFill>
                  <a:srgbClr val="000000"/>
                </a:solidFill>
                <a:latin typeface="Tahoma" panose="020B0604030504040204" pitchFamily="34" charset="0"/>
              </a:rPr>
              <a:t>Videos: </a:t>
            </a:r>
          </a:p>
          <a:p>
            <a:pPr lvl="1"/>
            <a:r>
              <a:rPr lang="en-US" sz="1600" dirty="0">
                <a:solidFill>
                  <a:srgbClr val="000000"/>
                </a:solidFill>
                <a:latin typeface="Tahoma" panose="020B0604030504040204" pitchFamily="34" charset="0"/>
              </a:rPr>
              <a:t>Teen Voices: Sexting, Relationships, and Risks </a:t>
            </a:r>
            <a:r>
              <a:rPr lang="en-US" sz="1600" u="sng" dirty="0">
                <a:solidFill>
                  <a:srgbClr val="0461C1"/>
                </a:solidFill>
                <a:latin typeface="Tahoma" panose="020B0604030504040204" pitchFamily="34" charset="0"/>
              </a:rPr>
              <a:t>https://youtu.be/IZwVT6WnPQY </a:t>
            </a:r>
            <a:endParaRPr lang="en-US" sz="1600" dirty="0">
              <a:solidFill>
                <a:srgbClr val="0461C1"/>
              </a:solidFill>
              <a:latin typeface="Tahoma" panose="020B0604030504040204" pitchFamily="34" charset="0"/>
            </a:endParaRPr>
          </a:p>
          <a:p>
            <a:pPr lvl="1"/>
            <a:r>
              <a:rPr lang="en-US" sz="1600" dirty="0">
                <a:solidFill>
                  <a:srgbClr val="000000"/>
                </a:solidFill>
                <a:latin typeface="Tahoma" panose="020B0604030504040204" pitchFamily="34" charset="0"/>
              </a:rPr>
              <a:t>Internet Danger-Everyone Knows Sarah </a:t>
            </a:r>
            <a:r>
              <a:rPr lang="en-US" sz="1600" dirty="0">
                <a:solidFill>
                  <a:srgbClr val="0461C1"/>
                </a:solidFill>
                <a:latin typeface="Tahoma" panose="020B0604030504040204" pitchFamily="34" charset="0"/>
              </a:rPr>
              <a:t>https://youtu.be/ThxmgXMBpoM </a:t>
            </a:r>
          </a:p>
          <a:p>
            <a:pPr lvl="1"/>
            <a:r>
              <a:rPr lang="en-US" sz="1600" dirty="0">
                <a:solidFill>
                  <a:srgbClr val="000000"/>
                </a:solidFill>
                <a:latin typeface="Tahoma" panose="020B0604030504040204" pitchFamily="34" charset="0"/>
              </a:rPr>
              <a:t>#</a:t>
            </a:r>
            <a:r>
              <a:rPr lang="en-US" sz="1600" dirty="0" err="1">
                <a:solidFill>
                  <a:srgbClr val="000000"/>
                </a:solidFill>
                <a:latin typeface="Tahoma" panose="020B0604030504040204" pitchFamily="34" charset="0"/>
              </a:rPr>
              <a:t>ThinkTwice</a:t>
            </a:r>
            <a:r>
              <a:rPr lang="en-US" sz="1600" dirty="0">
                <a:solidFill>
                  <a:srgbClr val="000000"/>
                </a:solidFill>
                <a:latin typeface="Tahoma" panose="020B0604030504040204" pitchFamily="34" charset="0"/>
              </a:rPr>
              <a:t>-Your Digital Footprint Matters </a:t>
            </a:r>
            <a:r>
              <a:rPr lang="en-US" sz="1600" dirty="0">
                <a:solidFill>
                  <a:srgbClr val="0461C1"/>
                </a:solidFill>
                <a:latin typeface="Tahoma" panose="020B0604030504040204" pitchFamily="34" charset="0"/>
              </a:rPr>
              <a:t>https://youtu.be/9eSxZPu4oqQ </a:t>
            </a:r>
          </a:p>
          <a:p>
            <a:r>
              <a:rPr lang="en-US" sz="1800" dirty="0"/>
              <a:t>Class discussion on NV Sexting Laws and what is considered child pornography.</a:t>
            </a:r>
          </a:p>
          <a:p>
            <a:pPr eaLnBrk="1" hangingPunct="1">
              <a:defRPr/>
            </a:pPr>
            <a:r>
              <a:rPr lang="en-US" sz="1800" dirty="0"/>
              <a:t>Work with a small group to read and respond to sexting scenarios.</a:t>
            </a:r>
          </a:p>
          <a:p>
            <a:pPr eaLnBrk="1" hangingPunct="1">
              <a:defRPr/>
            </a:pPr>
            <a:r>
              <a:rPr lang="en-US" sz="1800" dirty="0"/>
              <a:t>Review everyday ads that contain sexually explicit images and discuss reasons companies are choosing these types of ads. </a:t>
            </a:r>
          </a:p>
        </p:txBody>
      </p:sp>
    </p:spTree>
    <p:extLst>
      <p:ext uri="{BB962C8B-B14F-4D97-AF65-F5344CB8AC3E}">
        <p14:creationId xmlns:p14="http://schemas.microsoft.com/office/powerpoint/2010/main" val="963788527"/>
      </p:ext>
    </p:extLst>
  </p:cSld>
  <p:clrMapOvr>
    <a:masterClrMapping/>
  </p:clrMapOvr>
</p:sld>
</file>

<file path=ppt/theme/theme1.xml><?xml version="1.0" encoding="utf-8"?>
<a:theme xmlns:a="http://schemas.openxmlformats.org/drawingml/2006/main" name="Badg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dge">
      <a:majorFont>
        <a:latin typeface="Impact" panose="020B0806030902050204"/>
        <a:ea typeface=""/>
        <a:cs typeface=""/>
      </a:majorFont>
      <a:minorFont>
        <a:latin typeface="Gill Sans MT" panose="020B0502020104020203"/>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1434</TotalTime>
  <Words>1630</Words>
  <Application>Microsoft Macintosh PowerPoint</Application>
  <PresentationFormat>On-screen Show (4:3)</PresentationFormat>
  <Paragraphs>143</Paragraphs>
  <Slides>16</Slides>
  <Notes>1</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Alegreya Sans</vt:lpstr>
      <vt:lpstr>Arial</vt:lpstr>
      <vt:lpstr>Calibri</vt:lpstr>
      <vt:lpstr>Gill Sans MT</vt:lpstr>
      <vt:lpstr>Impact</vt:lpstr>
      <vt:lpstr>inherit</vt:lpstr>
      <vt:lpstr>Rockwell</vt:lpstr>
      <vt:lpstr>Symbol</vt:lpstr>
      <vt:lpstr>Tahoma</vt:lpstr>
      <vt:lpstr>Times New Roman</vt:lpstr>
      <vt:lpstr>Wingdings</vt:lpstr>
      <vt:lpstr>Badge</vt:lpstr>
      <vt:lpstr>S.H.A.R.E.  Parent Preview Night  (Sexuality, Health &amp; Responsibility Education)</vt:lpstr>
      <vt:lpstr>Mission of S.H.A.R.E</vt:lpstr>
      <vt:lpstr>S.H.A.R.E. PROGRAM BACKGROUND</vt:lpstr>
      <vt:lpstr>Parent Permission</vt:lpstr>
      <vt:lpstr>PowerPoint Presentation</vt:lpstr>
      <vt:lpstr>All S.H.A.R.E. lesson content is based on the Nevada Academic Content Standards for Health</vt:lpstr>
      <vt:lpstr>Lesson topic: Understanding sexual orientation and gender identity</vt:lpstr>
      <vt:lpstr>Lesson topic: Making Informed Decisions</vt:lpstr>
      <vt:lpstr>Lesson topic: Responsible Use of Technology</vt:lpstr>
      <vt:lpstr>Lesson topic: Know your Options</vt:lpstr>
      <vt:lpstr>Lesson topic: Sexually Transmitted Diseases and HIV </vt:lpstr>
      <vt:lpstr>Lesson topic: Consent and the Law</vt:lpstr>
      <vt:lpstr>Where do I find the SHARE lessons?</vt:lpstr>
      <vt:lpstr>Community resources contacted to support the development of a scientifically-based  and factual curriculum</vt:lpstr>
      <vt:lpstr>Lesson Resources</vt:lpstr>
      <vt:lpstr>For more information: please contact us at</vt:lpstr>
    </vt:vector>
  </TitlesOfParts>
  <Company>WCSD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RELATIONSHIPS</dc:title>
  <dc:creator>Administrator</dc:creator>
  <cp:lastModifiedBy>Proctor, Rochelle</cp:lastModifiedBy>
  <cp:revision>62</cp:revision>
  <dcterms:created xsi:type="dcterms:W3CDTF">2010-06-04T19:20:32Z</dcterms:created>
  <dcterms:modified xsi:type="dcterms:W3CDTF">2023-12-05T00:21:01Z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a9e616a-c035-44f8-92a2-6a35c847f521_Enabled">
    <vt:lpwstr>true</vt:lpwstr>
  </property>
  <property fmtid="{D5CDD505-2E9C-101B-9397-08002B2CF9AE}" pid="3" name="MSIP_Label_9a9e616a-c035-44f8-92a2-6a35c847f521_SetDate">
    <vt:lpwstr>2023-12-04T23:35:33Z</vt:lpwstr>
  </property>
  <property fmtid="{D5CDD505-2E9C-101B-9397-08002B2CF9AE}" pid="4" name="MSIP_Label_9a9e616a-c035-44f8-92a2-6a35c847f521_Method">
    <vt:lpwstr>Privileged</vt:lpwstr>
  </property>
  <property fmtid="{D5CDD505-2E9C-101B-9397-08002B2CF9AE}" pid="5" name="MSIP_Label_9a9e616a-c035-44f8-92a2-6a35c847f521_Name">
    <vt:lpwstr>Public</vt:lpwstr>
  </property>
  <property fmtid="{D5CDD505-2E9C-101B-9397-08002B2CF9AE}" pid="6" name="MSIP_Label_9a9e616a-c035-44f8-92a2-6a35c847f521_SiteId">
    <vt:lpwstr>3cacf549-5e36-41cc-a3de-89459e121def</vt:lpwstr>
  </property>
  <property fmtid="{D5CDD505-2E9C-101B-9397-08002B2CF9AE}" pid="7" name="MSIP_Label_9a9e616a-c035-44f8-92a2-6a35c847f521_ActionId">
    <vt:lpwstr>6c9e506a-4a27-467b-9270-64a91ff9d735</vt:lpwstr>
  </property>
  <property fmtid="{D5CDD505-2E9C-101B-9397-08002B2CF9AE}" pid="8" name="MSIP_Label_9a9e616a-c035-44f8-92a2-6a35c847f521_ContentBits">
    <vt:lpwstr>3</vt:lpwstr>
  </property>
  <property fmtid="{D5CDD505-2E9C-101B-9397-08002B2CF9AE}" pid="9" name="ClassificationContentMarkingFooterLocations">
    <vt:lpwstr>Badge:11</vt:lpwstr>
  </property>
  <property fmtid="{D5CDD505-2E9C-101B-9397-08002B2CF9AE}" pid="10" name="ClassificationContentMarkingFooterText">
    <vt:lpwstr>WCSD - General (Public) \\ Non-Sensitive \\ WCSD Board Policy 7205</vt:lpwstr>
  </property>
  <property fmtid="{D5CDD505-2E9C-101B-9397-08002B2CF9AE}" pid="11" name="ClassificationContentMarkingHeaderLocations">
    <vt:lpwstr>Badge:9</vt:lpwstr>
  </property>
  <property fmtid="{D5CDD505-2E9C-101B-9397-08002B2CF9AE}" pid="12" name="ClassificationContentMarkingHeaderText">
    <vt:lpwstr>WCSD - General (Public) \\ Non-Sensitive \\ WCSD Board Policy 7205</vt:lpwstr>
  </property>
</Properties>
</file>